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314" r:id="rId5"/>
    <p:sldId id="315" r:id="rId6"/>
    <p:sldId id="316" r:id="rId7"/>
    <p:sldId id="317" r:id="rId8"/>
    <p:sldId id="291" r:id="rId9"/>
    <p:sldId id="283" r:id="rId10"/>
    <p:sldId id="292" r:id="rId11"/>
    <p:sldId id="293" r:id="rId12"/>
    <p:sldId id="295" r:id="rId13"/>
    <p:sldId id="305" r:id="rId14"/>
    <p:sldId id="306" r:id="rId15"/>
    <p:sldId id="307" r:id="rId16"/>
    <p:sldId id="299" r:id="rId17"/>
    <p:sldId id="308" r:id="rId18"/>
    <p:sldId id="311" r:id="rId19"/>
    <p:sldId id="312" r:id="rId20"/>
    <p:sldId id="322" r:id="rId21"/>
    <p:sldId id="324" r:id="rId22"/>
    <p:sldId id="309" r:id="rId23"/>
    <p:sldId id="325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CC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8A0E1-BF24-4885-B0DE-D9968DDC50BF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D9D6B-099C-4AFD-B4CB-4CE73D2683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642B3-B099-4782-8A43-D389D4EC26FE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99CB87-1AA1-4B83-8D7C-9CB23A3661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5939F3-1997-4954-A583-FFCE2DC19F1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88A663E-4912-46BE-BC04-248651C8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e/e3/Dendroctonus_ponderosa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//upload.wikimedia.org/wikipedia/commons/d/d0/European_Beech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en/e/ef/Kilbourn_hole_aerial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e/e7/Limnic_degassing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gi.alaska.edu/ScienceForum/ASF17/1780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458200" cy="1470025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해외의 마르형 화산의 사례와 </a:t>
            </a:r>
            <a:r>
              <a:rPr lang="ko-KR" altLang="en-US" sz="4000" dirty="0" err="1" smtClean="0"/>
              <a:t>하논분화구의</a:t>
            </a:r>
            <a:r>
              <a:rPr lang="ko-KR" altLang="en-US" sz="4000" dirty="0" smtClean="0"/>
              <a:t> 복원 방향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4953000" cy="1647474"/>
          </a:xfrm>
        </p:spPr>
        <p:txBody>
          <a:bodyPr/>
          <a:lstStyle/>
          <a:p>
            <a:r>
              <a:rPr lang="ko-KR" altLang="en-US" dirty="0" smtClean="0"/>
              <a:t>손영관</a:t>
            </a:r>
            <a:endParaRPr lang="en-US" altLang="ko-KR" dirty="0" smtClean="0"/>
          </a:p>
          <a:p>
            <a:r>
              <a:rPr lang="ko-KR" altLang="en-US" dirty="0" smtClean="0"/>
              <a:t>경상대학</a:t>
            </a:r>
            <a:r>
              <a:rPr lang="ko-KR" altLang="en-US" dirty="0"/>
              <a:t>교 </a:t>
            </a:r>
            <a:r>
              <a:rPr lang="ko-KR" altLang="en-US" dirty="0" smtClean="0"/>
              <a:t>지구환경과학과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불칸아이펠</a:t>
            </a:r>
            <a:r>
              <a:rPr lang="en-US" altLang="ko-KR" dirty="0" smtClean="0"/>
              <a:t>(Vulkaneifel)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808312"/>
          </a:xfrm>
        </p:spPr>
        <p:txBody>
          <a:bodyPr>
            <a:normAutofit/>
          </a:bodyPr>
          <a:lstStyle/>
          <a:p>
            <a:r>
              <a:rPr lang="ko-KR" altLang="en-US" sz="2200" dirty="0" smtClean="0"/>
              <a:t>불칸아이펠의 마르는 호숫물로 채워져 있는 경우도 있지만 많은 마르들이 독특한 식생을 지닌 습지로 변하거나 말라버렸다</a:t>
            </a:r>
            <a:r>
              <a:rPr lang="en-US" altLang="ko-KR" sz="2200" dirty="0" smtClean="0"/>
              <a:t>.</a:t>
            </a:r>
          </a:p>
          <a:p>
            <a:r>
              <a:rPr lang="ko-KR" altLang="en-US" sz="2200" dirty="0" smtClean="0"/>
              <a:t>일부 마르는 수 세기 전 농부들이 </a:t>
            </a:r>
            <a:r>
              <a:rPr lang="ko-KR" altLang="en-US" sz="2200" dirty="0" smtClean="0">
                <a:solidFill>
                  <a:srgbClr val="0000FF"/>
                </a:solidFill>
              </a:rPr>
              <a:t>호숫물을 인위적으로 배출</a:t>
            </a:r>
            <a:r>
              <a:rPr lang="ko-KR" altLang="en-US" sz="2200" dirty="0" smtClean="0"/>
              <a:t>한 후 목초지로 이용하여 왔으나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 최근 </a:t>
            </a:r>
            <a:r>
              <a:rPr lang="ko-KR" altLang="en-US" sz="2200" dirty="0" smtClean="0">
                <a:solidFill>
                  <a:srgbClr val="0000FF"/>
                </a:solidFill>
              </a:rPr>
              <a:t>호수를 복원하기 위한 노력</a:t>
            </a:r>
            <a:r>
              <a:rPr lang="ko-KR" altLang="en-US" sz="2200" dirty="0" smtClean="0"/>
              <a:t>이 이루어지고 있다</a:t>
            </a:r>
            <a:r>
              <a:rPr lang="en-US" altLang="ko-KR" sz="2200" dirty="0" smtClean="0"/>
              <a:t>.</a:t>
            </a:r>
          </a:p>
        </p:txBody>
      </p:sp>
      <p:pic>
        <p:nvPicPr>
          <p:cNvPr id="6" name="Picture 4" descr="http://www.globalgeopark.org/Portals/1/01-News_Events/080710Eichholzma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580" y="3717032"/>
            <a:ext cx="4432924" cy="2952328"/>
          </a:xfrm>
          <a:prstGeom prst="rect">
            <a:avLst/>
          </a:prstGeom>
          <a:noFill/>
        </p:spPr>
      </p:pic>
      <p:pic>
        <p:nvPicPr>
          <p:cNvPr id="7" name="Picture 4" descr="http://www.globalgeopark.org/Portals/1/01-News_Events/080710ma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47254"/>
            <a:ext cx="4320480" cy="2894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불칸아이펠</a:t>
            </a:r>
            <a:r>
              <a:rPr lang="en-US" altLang="ko-KR" dirty="0" smtClean="0"/>
              <a:t>(Vulkaneifel)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808312"/>
          </a:xfrm>
        </p:spPr>
        <p:txBody>
          <a:bodyPr>
            <a:normAutofit/>
          </a:bodyPr>
          <a:lstStyle/>
          <a:p>
            <a:r>
              <a:rPr lang="ko-KR" altLang="en-US" sz="2200" dirty="0" smtClean="0"/>
              <a:t>불칸아이펠의 마르에 쌓인 퇴적층은 </a:t>
            </a:r>
            <a:r>
              <a:rPr lang="ko-KR" altLang="en-US" sz="2200" dirty="0" smtClean="0">
                <a:solidFill>
                  <a:srgbClr val="0000FF"/>
                </a:solidFill>
              </a:rPr>
              <a:t>중부 유럽의 </a:t>
            </a:r>
            <a:r>
              <a:rPr lang="en-US" altLang="ko-KR" sz="2200" dirty="0" smtClean="0">
                <a:solidFill>
                  <a:srgbClr val="0000FF"/>
                </a:solidFill>
              </a:rPr>
              <a:t>15</a:t>
            </a:r>
            <a:r>
              <a:rPr lang="ko-KR" altLang="en-US" sz="2200" dirty="0" smtClean="0">
                <a:solidFill>
                  <a:srgbClr val="0000FF"/>
                </a:solidFill>
              </a:rPr>
              <a:t>만년에 걸친 고기후</a:t>
            </a:r>
            <a:r>
              <a:rPr lang="en-US" altLang="ko-KR" sz="2200" dirty="0" smtClean="0">
                <a:solidFill>
                  <a:srgbClr val="0000FF"/>
                </a:solidFill>
              </a:rPr>
              <a:t>,</a:t>
            </a:r>
            <a:r>
              <a:rPr lang="ko-KR" altLang="en-US" sz="2200" dirty="0" smtClean="0">
                <a:solidFill>
                  <a:srgbClr val="0000FF"/>
                </a:solidFill>
              </a:rPr>
              <a:t> 고생태</a:t>
            </a:r>
            <a:r>
              <a:rPr lang="en-US" altLang="ko-KR" sz="2200" dirty="0" smtClean="0">
                <a:solidFill>
                  <a:srgbClr val="0000FF"/>
                </a:solidFill>
              </a:rPr>
              <a:t>,</a:t>
            </a:r>
            <a:r>
              <a:rPr lang="ko-KR" altLang="en-US" sz="2200" dirty="0" smtClean="0">
                <a:solidFill>
                  <a:srgbClr val="0000FF"/>
                </a:solidFill>
              </a:rPr>
              <a:t> 고식생의 변화역사를 간직</a:t>
            </a:r>
            <a:r>
              <a:rPr lang="ko-KR" altLang="en-US" sz="2200" dirty="0" smtClean="0"/>
              <a:t>하고 있는 것으로 알려져 있다</a:t>
            </a:r>
            <a:r>
              <a:rPr lang="en-US" altLang="ko-KR" sz="2200" dirty="0" smtClean="0"/>
              <a:t>.</a:t>
            </a:r>
          </a:p>
          <a:p>
            <a:r>
              <a:rPr lang="ko-KR" altLang="en-US" sz="2200" dirty="0" smtClean="0"/>
              <a:t>불칸아이펠에 대한 지질학적 연구는 </a:t>
            </a:r>
            <a:r>
              <a:rPr lang="en-US" altLang="ko-KR" sz="2200" dirty="0" smtClean="0"/>
              <a:t>200</a:t>
            </a:r>
            <a:r>
              <a:rPr lang="ko-KR" altLang="en-US" sz="2200" dirty="0" smtClean="0"/>
              <a:t>년의 역사를 지니고 있으며 현재도 활발한 연구가 진행 중에 있다</a:t>
            </a:r>
            <a:r>
              <a:rPr lang="en-US" altLang="ko-KR" sz="2200" dirty="0" smtClean="0"/>
              <a:t>.</a:t>
            </a:r>
          </a:p>
        </p:txBody>
      </p:sp>
      <p:pic>
        <p:nvPicPr>
          <p:cNvPr id="52226" name="Picture 2" descr="http://www.geopark-vulkaneifel.de/ngpve/themenpics/DSCF1542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3705225" cy="2781300"/>
          </a:xfrm>
          <a:prstGeom prst="rect">
            <a:avLst/>
          </a:prstGeom>
          <a:noFill/>
        </p:spPr>
      </p:pic>
      <p:pic>
        <p:nvPicPr>
          <p:cNvPr id="52230" name="Picture 6" descr="http://www.eawag.ch/forschung/surf/schwerpunkte/project/icdp/contentpics/p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945869" cy="2209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불칸아이펠</a:t>
            </a:r>
            <a:r>
              <a:rPr lang="en-US" altLang="ko-KR" dirty="0" smtClean="0"/>
              <a:t>(Vulkaneifel)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808312"/>
          </a:xfrm>
        </p:spPr>
        <p:txBody>
          <a:bodyPr>
            <a:normAutofit/>
          </a:bodyPr>
          <a:lstStyle/>
          <a:p>
            <a:r>
              <a:rPr lang="ko-KR" altLang="en-US" sz="2200" b="1" dirty="0" err="1" smtClean="0">
                <a:solidFill>
                  <a:srgbClr val="0000FF"/>
                </a:solidFill>
                <a:latin typeface="+mn-ea"/>
              </a:rPr>
              <a:t>아이펠국립공원</a:t>
            </a:r>
            <a:r>
              <a:rPr lang="ko-KR" altLang="en-US" sz="2200" dirty="0" err="1" smtClean="0">
                <a:latin typeface="+mn-ea"/>
              </a:rPr>
              <a:t>의</a:t>
            </a:r>
            <a:r>
              <a:rPr lang="ko-KR" altLang="en-US" sz="2200" dirty="0" smtClean="0">
                <a:latin typeface="+mn-ea"/>
              </a:rPr>
              <a:t> 침엽수</a:t>
            </a:r>
            <a:r>
              <a:rPr lang="en-US" altLang="ko-KR" sz="2200" dirty="0" smtClean="0">
                <a:latin typeface="+mn-ea"/>
              </a:rPr>
              <a:t>-</a:t>
            </a:r>
            <a:r>
              <a:rPr lang="ko-KR" altLang="en-US" sz="2200" dirty="0" smtClean="0">
                <a:latin typeface="+mn-ea"/>
              </a:rPr>
              <a:t>활엽수림에는 </a:t>
            </a:r>
            <a:r>
              <a:rPr lang="en-US" altLang="ko-KR" sz="2200" dirty="0" smtClean="0">
                <a:latin typeface="+mn-ea"/>
              </a:rPr>
              <a:t>900</a:t>
            </a:r>
            <a:r>
              <a:rPr lang="ko-KR" altLang="en-US" sz="2200" dirty="0" smtClean="0">
                <a:latin typeface="+mn-ea"/>
              </a:rPr>
              <a:t>종 이상의 멸종위기 동식물과 </a:t>
            </a:r>
            <a:r>
              <a:rPr lang="en-US" altLang="ko-KR" sz="2200" dirty="0" smtClean="0">
                <a:latin typeface="+mn-ea"/>
              </a:rPr>
              <a:t>1,300</a:t>
            </a:r>
            <a:r>
              <a:rPr lang="ko-KR" altLang="en-US" sz="2200" dirty="0" smtClean="0">
                <a:latin typeface="+mn-ea"/>
              </a:rPr>
              <a:t>종의 딱정벌레가 서식하고 있다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숯 생산을 위한 벌목으로 인해 이 지역의 나무가 </a:t>
            </a:r>
            <a:r>
              <a:rPr lang="en-US" altLang="ko-KR" sz="2200" dirty="0" smtClean="0">
                <a:latin typeface="+mn-ea"/>
              </a:rPr>
              <a:t>19</a:t>
            </a:r>
            <a:r>
              <a:rPr lang="ko-KR" altLang="en-US" sz="2200" dirty="0" smtClean="0">
                <a:latin typeface="+mn-ea"/>
              </a:rPr>
              <a:t>세기 초 거의 사라졌으나 이후 지속적으로 식수(植樹)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과거 생장이 빠른 가문비나무</a:t>
            </a:r>
            <a:r>
              <a:rPr lang="en-US" altLang="ko-KR" sz="2200" dirty="0" smtClean="0">
                <a:latin typeface="+mn-ea"/>
              </a:rPr>
              <a:t>(spruce)</a:t>
            </a:r>
            <a:r>
              <a:rPr lang="ko-KR" altLang="en-US" sz="2200" dirty="0" smtClean="0">
                <a:latin typeface="+mn-ea"/>
              </a:rPr>
              <a:t>를 주로 심었으나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현재는 원 식생이었던 너도밤나무</a:t>
            </a:r>
            <a:r>
              <a:rPr lang="en-US" altLang="ko-KR" sz="2200" dirty="0" smtClean="0">
                <a:latin typeface="+mn-ea"/>
              </a:rPr>
              <a:t>(beech)</a:t>
            </a:r>
            <a:r>
              <a:rPr lang="ko-KR" altLang="en-US" sz="2200" dirty="0" smtClean="0">
                <a:latin typeface="+mn-ea"/>
              </a:rPr>
              <a:t>로 수종을 변화시켜가고 있음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5" name="Picture 2" descr="File:Dendroctonus ponderosa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93096"/>
            <a:ext cx="2448272" cy="2448272"/>
          </a:xfrm>
          <a:prstGeom prst="rect">
            <a:avLst/>
          </a:prstGeom>
          <a:noFill/>
        </p:spPr>
      </p:pic>
      <p:pic>
        <p:nvPicPr>
          <p:cNvPr id="7" name="Picture 4" descr="File:European Beec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65104"/>
            <a:ext cx="2880320" cy="2398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435280" cy="1066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+mj-ea"/>
              </a:rPr>
              <a:t>쥬니 </a:t>
            </a:r>
            <a:r>
              <a:rPr lang="ko-KR" altLang="en-US" dirty="0" err="1" smtClean="0">
                <a:latin typeface="+mj-ea"/>
              </a:rPr>
              <a:t>솔트레이크</a:t>
            </a:r>
            <a:r>
              <a:rPr lang="en-US" altLang="ko-KR" dirty="0" smtClean="0">
                <a:latin typeface="+mj-ea"/>
              </a:rPr>
              <a:t>(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</a:rPr>
              <a:t>Zuñi</a:t>
            </a:r>
            <a:r>
              <a:rPr lang="en-US" altLang="ko-KR" dirty="0" smtClean="0">
                <a:latin typeface="+mj-ea"/>
              </a:rPr>
              <a:t> Salt Lake)</a:t>
            </a:r>
            <a:endParaRPr lang="ko-KR" altLang="en-US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088232"/>
          </a:xfrm>
        </p:spPr>
        <p:txBody>
          <a:bodyPr>
            <a:normAutofit/>
          </a:bodyPr>
          <a:lstStyle/>
          <a:p>
            <a:r>
              <a:rPr lang="ko-KR" altLang="en-US" sz="2200" dirty="0" smtClean="0">
                <a:latin typeface="+mn-ea"/>
              </a:rPr>
              <a:t>직경 </a:t>
            </a:r>
            <a:r>
              <a:rPr lang="en-US" altLang="ko-KR" sz="2200" dirty="0" smtClean="0">
                <a:latin typeface="+mn-ea"/>
              </a:rPr>
              <a:t>2</a:t>
            </a:r>
            <a:r>
              <a:rPr lang="ko-KR" altLang="en-US" sz="2200" dirty="0" smtClean="0">
                <a:latin typeface="+mn-ea"/>
              </a:rPr>
              <a:t> </a:t>
            </a:r>
            <a:r>
              <a:rPr lang="en-US" altLang="ko-KR" sz="2200" dirty="0" smtClean="0">
                <a:latin typeface="+mn-ea"/>
              </a:rPr>
              <a:t>km,</a:t>
            </a:r>
            <a:r>
              <a:rPr lang="ko-KR" altLang="en-US" sz="2200" dirty="0" smtClean="0">
                <a:latin typeface="+mn-ea"/>
              </a:rPr>
              <a:t> 깊이 </a:t>
            </a:r>
            <a:r>
              <a:rPr lang="en-US" altLang="ko-KR" sz="2200" dirty="0" smtClean="0">
                <a:latin typeface="+mn-ea"/>
              </a:rPr>
              <a:t>120m</a:t>
            </a:r>
            <a:r>
              <a:rPr lang="ko-KR" altLang="en-US" sz="2200" dirty="0" smtClean="0">
                <a:latin typeface="+mn-ea"/>
              </a:rPr>
              <a:t>의 평평한 분화구 내부가 얕은 </a:t>
            </a:r>
            <a:r>
              <a:rPr lang="ko-KR" altLang="en-US" sz="2200" b="1" dirty="0" smtClean="0">
                <a:solidFill>
                  <a:srgbClr val="C00000"/>
                </a:solidFill>
                <a:latin typeface="+mn-ea"/>
              </a:rPr>
              <a:t>염수호(鹽水湖)</a:t>
            </a:r>
            <a:r>
              <a:rPr lang="ko-KR" altLang="en-US" sz="2200" dirty="0" smtClean="0">
                <a:latin typeface="+mn-ea"/>
              </a:rPr>
              <a:t>로 채워져 있음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000" dirty="0" smtClean="0"/>
              <a:t>수 세기에 걸쳐 </a:t>
            </a:r>
            <a:r>
              <a:rPr lang="ko-KR" altLang="en-US" sz="2000" dirty="0" err="1" smtClean="0"/>
              <a:t>푸에블로</a:t>
            </a:r>
            <a:r>
              <a:rPr lang="en-US" altLang="ko-KR" sz="2000" dirty="0" smtClean="0"/>
              <a:t>(Pueblo)</a:t>
            </a:r>
            <a:r>
              <a:rPr lang="ko-KR" altLang="en-US" sz="2000" dirty="0" smtClean="0"/>
              <a:t> 인디언들은 소금 채취를 위해 해마다 이 호수를 찾음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6" name="Picture 2" descr="http://cache2.artprintimages.com/LRG/38/3815/ZOQIF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565074"/>
            <a:ext cx="4211959" cy="3158969"/>
          </a:xfrm>
          <a:prstGeom prst="rect">
            <a:avLst/>
          </a:prstGeom>
          <a:noFill/>
        </p:spPr>
      </p:pic>
      <p:pic>
        <p:nvPicPr>
          <p:cNvPr id="9" name="Picture 4" descr="http://www.preservationnation.org/assets/photos-images/issues/11-most-endangered/Zuni-300-1_m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752528" cy="315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+mj-ea"/>
              </a:rPr>
              <a:t>쥬니 </a:t>
            </a:r>
            <a:r>
              <a:rPr lang="ko-KR" altLang="en-US" dirty="0" err="1" smtClean="0">
                <a:latin typeface="+mj-ea"/>
              </a:rPr>
              <a:t>솔트레이크</a:t>
            </a:r>
            <a:r>
              <a:rPr lang="en-US" altLang="ko-KR" dirty="0" smtClean="0">
                <a:latin typeface="+mj-ea"/>
              </a:rPr>
              <a:t>(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</a:rPr>
              <a:t>Zuñi</a:t>
            </a:r>
            <a:r>
              <a:rPr lang="en-US" altLang="ko-KR" dirty="0" smtClean="0">
                <a:latin typeface="+mj-ea"/>
              </a:rPr>
              <a:t> Salt Lake)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23224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200" dirty="0" smtClean="0">
                <a:latin typeface="+mn-ea"/>
              </a:rPr>
              <a:t>쥬니 </a:t>
            </a:r>
            <a:r>
              <a:rPr lang="ko-KR" altLang="en-US" sz="2200" dirty="0" err="1" smtClean="0">
                <a:latin typeface="+mn-ea"/>
              </a:rPr>
              <a:t>솔트레이크를</a:t>
            </a:r>
            <a:r>
              <a:rPr lang="ko-KR" altLang="en-US" sz="2200" dirty="0" smtClean="0">
                <a:latin typeface="+mn-ea"/>
              </a:rPr>
              <a:t> 중심으로 </a:t>
            </a:r>
            <a:r>
              <a:rPr lang="ko-KR" altLang="en-US" sz="2200" dirty="0" err="1" smtClean="0">
                <a:latin typeface="+mn-ea"/>
              </a:rPr>
              <a:t>푸에블로</a:t>
            </a:r>
            <a:r>
              <a:rPr lang="ko-KR" altLang="en-US" sz="2200" dirty="0" smtClean="0">
                <a:latin typeface="+mn-ea"/>
              </a:rPr>
              <a:t> 인디언들의 유적지가 방사상으로 연결되어 있음</a:t>
            </a:r>
            <a:r>
              <a:rPr lang="en-US" altLang="ko-KR" sz="2200" dirty="0" smtClean="0">
                <a:latin typeface="+mn-ea"/>
              </a:rPr>
              <a:t>.</a:t>
            </a:r>
            <a:r>
              <a:rPr lang="ko-KR" altLang="en-US" sz="2200" dirty="0" smtClean="0">
                <a:latin typeface="+mn-ea"/>
              </a:rPr>
              <a:t> </a:t>
            </a:r>
            <a:endParaRPr lang="en-US" altLang="ko-KR" sz="2200" dirty="0" smtClean="0">
              <a:latin typeface="+mn-ea"/>
            </a:endParaRPr>
          </a:p>
          <a:p>
            <a:r>
              <a:rPr lang="en-US" altLang="ko-KR" sz="2200" dirty="0" smtClean="0">
                <a:solidFill>
                  <a:srgbClr val="C00000"/>
                </a:solidFill>
                <a:latin typeface="+mn-ea"/>
              </a:rPr>
              <a:t>“</a:t>
            </a:r>
            <a:r>
              <a:rPr lang="ko-KR" altLang="en-US" sz="2200" b="1" dirty="0" smtClean="0">
                <a:solidFill>
                  <a:srgbClr val="C00000"/>
                </a:solidFill>
                <a:latin typeface="+mn-ea"/>
              </a:rPr>
              <a:t>쥬니</a:t>
            </a:r>
            <a:r>
              <a:rPr lang="en-US" altLang="ko-KR" sz="2200" b="1" dirty="0" smtClean="0">
                <a:solidFill>
                  <a:srgbClr val="C00000"/>
                </a:solidFill>
                <a:latin typeface="+mn-ea"/>
              </a:rPr>
              <a:t>(</a:t>
            </a:r>
            <a:r>
              <a:rPr lang="en-US" altLang="ko-KR" sz="2200" b="1" dirty="0" err="1" smtClean="0">
                <a:solidFill>
                  <a:srgbClr val="C00000"/>
                </a:solidFill>
                <a:latin typeface="+mn-ea"/>
              </a:rPr>
              <a:t>Zuñi</a:t>
            </a:r>
            <a:r>
              <a:rPr lang="en-US" altLang="ko-KR" sz="2200" b="1" dirty="0" smtClean="0">
                <a:solidFill>
                  <a:srgbClr val="C00000"/>
                </a:solidFill>
                <a:latin typeface="+mn-ea"/>
              </a:rPr>
              <a:t>)</a:t>
            </a:r>
            <a:r>
              <a:rPr lang="en-US" altLang="ko-KR" sz="2200" dirty="0" smtClean="0">
                <a:solidFill>
                  <a:srgbClr val="C00000"/>
                </a:solidFill>
                <a:latin typeface="+mn-ea"/>
              </a:rPr>
              <a:t>”</a:t>
            </a:r>
            <a:r>
              <a:rPr lang="ko-KR" altLang="en-US" sz="2200" dirty="0" smtClean="0">
                <a:solidFill>
                  <a:srgbClr val="C00000"/>
                </a:solidFill>
                <a:latin typeface="+mn-ea"/>
              </a:rPr>
              <a:t>는 소금 여신</a:t>
            </a:r>
            <a:r>
              <a:rPr lang="en-US" altLang="ko-KR" sz="2200" dirty="0" smtClean="0">
                <a:solidFill>
                  <a:srgbClr val="C00000"/>
                </a:solidFill>
                <a:latin typeface="+mn-ea"/>
              </a:rPr>
              <a:t>(Salt Mother deity)</a:t>
            </a:r>
            <a:r>
              <a:rPr lang="ko-KR" altLang="en-US" sz="2200" dirty="0" smtClean="0">
                <a:solidFill>
                  <a:srgbClr val="C00000"/>
                </a:solidFill>
                <a:latin typeface="+mn-ea"/>
              </a:rPr>
              <a:t>의 이름</a:t>
            </a:r>
            <a:r>
              <a:rPr lang="ko-KR" altLang="en-US" sz="2200" dirty="0" smtClean="0">
                <a:latin typeface="+mn-ea"/>
              </a:rPr>
              <a:t>으로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이 호수는 원주민들에 의해 신성시되고 있음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인디언 추장 제로니모</a:t>
            </a:r>
            <a:r>
              <a:rPr lang="en-US" altLang="ko-KR" sz="2200" dirty="0" smtClean="0">
                <a:latin typeface="+mn-ea"/>
              </a:rPr>
              <a:t>(Geronimo)</a:t>
            </a:r>
            <a:r>
              <a:rPr lang="ko-KR" altLang="en-US" sz="2200" dirty="0" smtClean="0">
                <a:latin typeface="+mn-ea"/>
              </a:rPr>
              <a:t>는 이 호수에서는 사람은 물론 짐승을 죽이는 것도 금지되어 있었으며 누구든 자유로이 왕래하며 소금을 채취할 수 있었다고 증언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endParaRPr lang="en-US" altLang="ko-KR" sz="2200" dirty="0" smtClean="0">
              <a:latin typeface="+mn-ea"/>
            </a:endParaRPr>
          </a:p>
        </p:txBody>
      </p:sp>
      <p:pic>
        <p:nvPicPr>
          <p:cNvPr id="6" name="Picture 4" descr="http://rmparchive.com/images/hosting/600Border/LC877-600B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51312"/>
            <a:ext cx="2325350" cy="2906688"/>
          </a:xfrm>
          <a:prstGeom prst="rect">
            <a:avLst/>
          </a:prstGeom>
          <a:noFill/>
        </p:spPr>
      </p:pic>
      <p:pic>
        <p:nvPicPr>
          <p:cNvPr id="8" name="Picture 2" descr="http://www.zyep.org/zuni_pueblo_1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968012"/>
            <a:ext cx="3744416" cy="2889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+mj-ea"/>
              </a:rPr>
              <a:t>쥬니 </a:t>
            </a:r>
            <a:r>
              <a:rPr lang="ko-KR" altLang="en-US" dirty="0" err="1" smtClean="0">
                <a:latin typeface="+mj-ea"/>
              </a:rPr>
              <a:t>솔트레이크</a:t>
            </a:r>
            <a:r>
              <a:rPr lang="en-US" altLang="ko-KR" dirty="0" smtClean="0">
                <a:latin typeface="+mj-ea"/>
              </a:rPr>
              <a:t>(</a:t>
            </a:r>
            <a:r>
              <a:rPr lang="en-US" altLang="ko-KR" dirty="0" err="1" smtClean="0">
                <a:solidFill>
                  <a:schemeClr val="tx1"/>
                </a:solidFill>
                <a:latin typeface="+mj-ea"/>
              </a:rPr>
              <a:t>Zuñi</a:t>
            </a:r>
            <a:r>
              <a:rPr lang="en-US" altLang="ko-KR" dirty="0" smtClean="0">
                <a:latin typeface="+mj-ea"/>
              </a:rPr>
              <a:t> Salt Lake)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664296"/>
          </a:xfrm>
        </p:spPr>
        <p:txBody>
          <a:bodyPr>
            <a:normAutofit/>
          </a:bodyPr>
          <a:lstStyle/>
          <a:p>
            <a:r>
              <a:rPr lang="ko-KR" altLang="en-US" sz="2200" dirty="0" smtClean="0">
                <a:latin typeface="+mn-ea"/>
              </a:rPr>
              <a:t>미국 정부는 </a:t>
            </a:r>
            <a:r>
              <a:rPr lang="en-US" altLang="ko-KR" sz="2200" dirty="0" smtClean="0">
                <a:latin typeface="+mn-ea"/>
              </a:rPr>
              <a:t>1985</a:t>
            </a:r>
            <a:r>
              <a:rPr lang="ko-KR" altLang="en-US" sz="2200" dirty="0" smtClean="0">
                <a:latin typeface="+mn-ea"/>
              </a:rPr>
              <a:t>년 쥬니 호수를 인디언 보호구역에 포함시켜 이 지역을 원주민들이 관할하게 함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en-US" altLang="ko-KR" sz="2200" dirty="0" smtClean="0">
                <a:latin typeface="+mn-ea"/>
              </a:rPr>
              <a:t>1994</a:t>
            </a:r>
            <a:r>
              <a:rPr lang="ko-KR" altLang="en-US" sz="2200" dirty="0" smtClean="0">
                <a:latin typeface="+mn-ea"/>
              </a:rPr>
              <a:t>년부터 </a:t>
            </a:r>
            <a:r>
              <a:rPr lang="en-US" altLang="ko-KR" sz="2200" dirty="0" smtClean="0">
                <a:latin typeface="+mn-ea"/>
              </a:rPr>
              <a:t>2003</a:t>
            </a:r>
            <a:r>
              <a:rPr lang="ko-KR" altLang="en-US" sz="2200" dirty="0" smtClean="0">
                <a:latin typeface="+mn-ea"/>
              </a:rPr>
              <a:t>년 사이 쥬니 호수 인접 지역에서의 석탄광산 개발</a:t>
            </a:r>
            <a:r>
              <a:rPr lang="en-US" altLang="ko-KR" sz="2200" dirty="0" smtClean="0">
                <a:latin typeface="+mn-ea"/>
              </a:rPr>
              <a:t>(+</a:t>
            </a:r>
            <a:r>
              <a:rPr lang="ko-KR" altLang="en-US" sz="2200" dirty="0" smtClean="0">
                <a:latin typeface="+mn-ea"/>
              </a:rPr>
              <a:t>호수 밑 지하수 개발</a:t>
            </a:r>
            <a:r>
              <a:rPr lang="en-US" altLang="ko-KR" sz="2200" dirty="0" smtClean="0">
                <a:latin typeface="+mn-ea"/>
              </a:rPr>
              <a:t>)</a:t>
            </a:r>
            <a:r>
              <a:rPr lang="ko-KR" altLang="en-US" sz="2200" dirty="0" smtClean="0">
                <a:latin typeface="+mn-ea"/>
              </a:rPr>
              <a:t>과 관련된 논란이 있었으며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몇 차례의 재판이 진행된 후 석탄광산 개발 계획이 백지화됨</a:t>
            </a:r>
            <a:r>
              <a:rPr lang="en-US" altLang="ko-KR" sz="2200" dirty="0" smtClean="0">
                <a:latin typeface="+mn-ea"/>
              </a:rPr>
              <a:t>.</a:t>
            </a:r>
            <a:r>
              <a:rPr lang="ko-KR" altLang="en-US" sz="2200" dirty="0" smtClean="0">
                <a:latin typeface="+mn-ea"/>
              </a:rPr>
              <a:t> 이 사건은 미국의 원주민 권리 확립의 의미 있는 사건으로 간주되고 있음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67590" name="Picture 6" descr="Fine Zuni Fetishes from Zuni, New Mexico, USA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92488"/>
            <a:ext cx="5430930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킬본</a:t>
            </a:r>
            <a:r>
              <a:rPr lang="ko-KR" altLang="en-US" dirty="0" smtClean="0"/>
              <a:t> 홀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Kilbourne</a:t>
            </a:r>
            <a:r>
              <a:rPr lang="en-US" altLang="ko-KR" dirty="0" smtClean="0"/>
              <a:t> Hole)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872208"/>
          </a:xfrm>
        </p:spPr>
        <p:txBody>
          <a:bodyPr>
            <a:normAutofit lnSpcReduction="10000"/>
          </a:bodyPr>
          <a:lstStyle/>
          <a:p>
            <a:r>
              <a:rPr lang="ko-KR" altLang="en-US" sz="2200" dirty="0" smtClean="0">
                <a:latin typeface="+mn-ea"/>
              </a:rPr>
              <a:t>텍사스 </a:t>
            </a:r>
            <a:r>
              <a:rPr lang="ko-KR" altLang="en-US" sz="2200" dirty="0" err="1" smtClean="0">
                <a:latin typeface="+mn-ea"/>
              </a:rPr>
              <a:t>엘파소</a:t>
            </a:r>
            <a:r>
              <a:rPr lang="ko-KR" altLang="en-US" sz="2200" dirty="0" smtClean="0">
                <a:latin typeface="+mn-ea"/>
              </a:rPr>
              <a:t> 산맥의 서쪽에 위치한 마르형 분화구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분화구의 나이는 </a:t>
            </a:r>
            <a:r>
              <a:rPr lang="en-US" altLang="ko-KR" sz="2200" dirty="0" smtClean="0">
                <a:latin typeface="+mn-ea"/>
              </a:rPr>
              <a:t>8</a:t>
            </a:r>
            <a:r>
              <a:rPr lang="ko-KR" altLang="en-US" sz="2200" dirty="0" smtClean="0">
                <a:latin typeface="+mn-ea"/>
              </a:rPr>
              <a:t>만년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직경은 </a:t>
            </a:r>
            <a:r>
              <a:rPr lang="en-US" altLang="ko-KR" sz="2200" dirty="0" smtClean="0">
                <a:latin typeface="+mn-ea"/>
              </a:rPr>
              <a:t>2.4x3.4 km,</a:t>
            </a:r>
            <a:r>
              <a:rPr lang="ko-KR" altLang="en-US" sz="2200" dirty="0" smtClean="0">
                <a:latin typeface="+mn-ea"/>
              </a:rPr>
              <a:t> 깊이는 </a:t>
            </a:r>
            <a:r>
              <a:rPr lang="en-US" altLang="ko-KR" sz="2200" dirty="0" smtClean="0">
                <a:latin typeface="+mn-ea"/>
              </a:rPr>
              <a:t>135 m.</a:t>
            </a:r>
          </a:p>
          <a:p>
            <a:r>
              <a:rPr lang="ko-KR" altLang="en-US" sz="2200" dirty="0" smtClean="0">
                <a:latin typeface="+mn-ea"/>
              </a:rPr>
              <a:t>건조기후대에 위치하여 화구호(湖)가 발달하지 않음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오지에 위치</a:t>
            </a:r>
            <a:r>
              <a:rPr lang="en-US" altLang="ko-KR" sz="2200" dirty="0" smtClean="0">
                <a:latin typeface="+mn-ea"/>
              </a:rPr>
              <a:t>(</a:t>
            </a:r>
            <a:r>
              <a:rPr lang="ko-KR" altLang="en-US" sz="2200" dirty="0" smtClean="0">
                <a:latin typeface="+mn-ea"/>
              </a:rPr>
              <a:t>휴대폰 불통</a:t>
            </a:r>
            <a:r>
              <a:rPr lang="en-US" altLang="ko-KR" sz="2200" dirty="0" smtClean="0">
                <a:latin typeface="+mn-ea"/>
              </a:rPr>
              <a:t>)</a:t>
            </a:r>
            <a:r>
              <a:rPr lang="ko-KR" altLang="en-US" sz="2200" dirty="0" smtClean="0">
                <a:latin typeface="+mn-ea"/>
              </a:rPr>
              <a:t>하며 혼자 여행하기 어려우며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충분한 식수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</a:t>
            </a:r>
            <a:r>
              <a:rPr lang="en-US" altLang="ko-KR" sz="2200" dirty="0" smtClean="0">
                <a:latin typeface="+mn-ea"/>
              </a:rPr>
              <a:t>4</a:t>
            </a:r>
            <a:r>
              <a:rPr lang="ko-KR" altLang="en-US" sz="2200" dirty="0" smtClean="0">
                <a:latin typeface="+mn-ea"/>
              </a:rPr>
              <a:t>륜 구동 차량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구난장비 등을 준비하여야 방문 가능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5" name="Picture 2" descr="File:Kilbourn hole aerial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4032448" cy="3024336"/>
          </a:xfrm>
          <a:prstGeom prst="rect">
            <a:avLst/>
          </a:prstGeom>
          <a:noFill/>
        </p:spPr>
      </p:pic>
      <p:pic>
        <p:nvPicPr>
          <p:cNvPr id="6" name="Picture 4" descr="http://www.celebmtns.org/wp-content/uploads/2010/10/DSCN2294Kilbourne2Jan5B0A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64" y="3717032"/>
            <a:ext cx="3995936" cy="29969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6488668"/>
            <a:ext cx="30963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미국 텍사스의 </a:t>
            </a:r>
            <a:r>
              <a:rPr lang="ko-KR" altLang="en-US" dirty="0" err="1" smtClean="0"/>
              <a:t>킬본홀</a:t>
            </a:r>
            <a:r>
              <a:rPr lang="ko-KR" altLang="en-US" dirty="0" smtClean="0"/>
              <a:t> 분화구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6488668"/>
            <a:ext cx="30963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미국 </a:t>
            </a:r>
            <a:r>
              <a:rPr lang="ko-KR" altLang="en-US" smtClean="0"/>
              <a:t>텍사스의 </a:t>
            </a:r>
            <a:r>
              <a:rPr lang="ko-KR" altLang="en-US" dirty="0" err="1" smtClean="0"/>
              <a:t>헌츠홀</a:t>
            </a:r>
            <a:r>
              <a:rPr lang="ko-KR" altLang="en-US" dirty="0" smtClean="0"/>
              <a:t> 분화구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레이크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니오스</a:t>
            </a:r>
            <a:r>
              <a:rPr lang="en-US" altLang="ko-KR" dirty="0" smtClean="0"/>
              <a:t>(Lake </a:t>
            </a:r>
            <a:r>
              <a:rPr lang="en-US" altLang="ko-KR" dirty="0" err="1" smtClean="0"/>
              <a:t>Nyos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584176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+mn-ea"/>
              </a:rPr>
              <a:t>아프리카 </a:t>
            </a:r>
            <a:r>
              <a:rPr lang="ko-KR" altLang="en-US" sz="2200" dirty="0" err="1" smtClean="0">
                <a:latin typeface="+mn-ea"/>
              </a:rPr>
              <a:t>카메론의</a:t>
            </a:r>
            <a:r>
              <a:rPr lang="ko-KR" altLang="en-US" sz="2200" dirty="0" smtClean="0">
                <a:latin typeface="+mn-ea"/>
              </a:rPr>
              <a:t> 휴화산 </a:t>
            </a:r>
            <a:r>
              <a:rPr lang="ko-KR" altLang="en-US" sz="2200" dirty="0" err="1" smtClean="0">
                <a:latin typeface="+mn-ea"/>
              </a:rPr>
              <a:t>정상부에</a:t>
            </a:r>
            <a:r>
              <a:rPr lang="ko-KR" altLang="en-US" sz="2200" dirty="0" smtClean="0">
                <a:latin typeface="+mn-ea"/>
              </a:rPr>
              <a:t> 위치한 마르형 화구호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호수 밑에 자리잡은 마그마로부터 이산화탄소</a:t>
            </a:r>
            <a:r>
              <a:rPr lang="en-US" altLang="ko-KR" sz="2200" dirty="0" smtClean="0">
                <a:latin typeface="+mn-ea"/>
              </a:rPr>
              <a:t>(CO</a:t>
            </a:r>
            <a:r>
              <a:rPr lang="en-US" altLang="ko-KR" sz="2200" baseline="-25000" dirty="0" smtClean="0">
                <a:latin typeface="+mn-ea"/>
              </a:rPr>
              <a:t>2</a:t>
            </a:r>
            <a:r>
              <a:rPr lang="en-US" altLang="ko-KR" sz="2200" dirty="0" smtClean="0">
                <a:latin typeface="+mn-ea"/>
              </a:rPr>
              <a:t>)</a:t>
            </a:r>
            <a:r>
              <a:rPr lang="ko-KR" altLang="en-US" sz="2200" dirty="0" smtClean="0">
                <a:latin typeface="+mn-ea"/>
              </a:rPr>
              <a:t>가 계속 새어나와 </a:t>
            </a:r>
            <a:r>
              <a:rPr lang="ko-KR" altLang="en-US" sz="2200" b="1" dirty="0" smtClean="0">
                <a:solidFill>
                  <a:srgbClr val="C00000"/>
                </a:solidFill>
                <a:latin typeface="+mn-ea"/>
              </a:rPr>
              <a:t>호숫물이 탄산수</a:t>
            </a:r>
            <a:r>
              <a:rPr lang="ko-KR" altLang="en-US" sz="2200" dirty="0" smtClean="0">
                <a:latin typeface="+mn-ea"/>
              </a:rPr>
              <a:t>로 이루어져 있음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6" name="Picture 8" descr="Nyos sce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08423"/>
            <a:ext cx="5130218" cy="3724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레이크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니오스</a:t>
            </a:r>
            <a:r>
              <a:rPr lang="en-US" altLang="ko-KR" dirty="0" smtClean="0"/>
              <a:t>(Lake </a:t>
            </a:r>
            <a:r>
              <a:rPr lang="en-US" altLang="ko-KR" dirty="0" err="1" smtClean="0"/>
              <a:t>Nyos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4978896" cy="2880320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latin typeface="+mn-ea"/>
              </a:rPr>
              <a:t>1986</a:t>
            </a:r>
            <a:r>
              <a:rPr lang="ko-KR" altLang="en-US" sz="2200" dirty="0" smtClean="0">
                <a:latin typeface="+mn-ea"/>
              </a:rPr>
              <a:t>년 </a:t>
            </a:r>
            <a:r>
              <a:rPr lang="en-US" altLang="ko-KR" sz="2200" dirty="0" smtClean="0">
                <a:latin typeface="+mn-ea"/>
              </a:rPr>
              <a:t>8</a:t>
            </a:r>
            <a:r>
              <a:rPr lang="ko-KR" altLang="en-US" sz="2200" dirty="0" smtClean="0">
                <a:latin typeface="+mn-ea"/>
              </a:rPr>
              <a:t>월 </a:t>
            </a:r>
            <a:r>
              <a:rPr lang="en-US" altLang="ko-KR" sz="2200" dirty="0" smtClean="0">
                <a:latin typeface="+mn-ea"/>
              </a:rPr>
              <a:t>21</a:t>
            </a:r>
            <a:r>
              <a:rPr lang="ko-KR" altLang="en-US" sz="2200" dirty="0" smtClean="0">
                <a:latin typeface="+mn-ea"/>
              </a:rPr>
              <a:t>일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호숫가 사면에서 사태가 일어나 호숫물이 교란되어 대량의 이산화탄소가 분출함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이산화탄소가 화산 아래쪽 마을로 흘러 </a:t>
            </a:r>
            <a:r>
              <a:rPr lang="en-US" altLang="ko-KR" sz="2200" dirty="0" smtClean="0">
                <a:latin typeface="+mn-ea"/>
              </a:rPr>
              <a:t>1,700</a:t>
            </a:r>
            <a:r>
              <a:rPr lang="ko-KR" altLang="en-US" sz="2200" dirty="0" smtClean="0">
                <a:latin typeface="+mn-ea"/>
              </a:rPr>
              <a:t>명의 사람과 </a:t>
            </a:r>
            <a:r>
              <a:rPr lang="en-US" altLang="ko-KR" sz="2200" dirty="0" smtClean="0">
                <a:latin typeface="+mn-ea"/>
              </a:rPr>
              <a:t>3,500</a:t>
            </a:r>
            <a:r>
              <a:rPr lang="ko-KR" altLang="en-US" sz="2200" dirty="0" smtClean="0">
                <a:latin typeface="+mn-ea"/>
              </a:rPr>
              <a:t>두의 가축이 질식사함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7" name="Picture 6" descr="Lake Nyos 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3048"/>
            <a:ext cx="4248472" cy="2784952"/>
          </a:xfrm>
          <a:prstGeom prst="rect">
            <a:avLst/>
          </a:prstGeom>
          <a:noFill/>
        </p:spPr>
      </p:pic>
      <p:pic>
        <p:nvPicPr>
          <p:cNvPr id="8" name="Picture 4" descr="http://www.corbisimages.com/images/Corbis-0000220913-013.jpg?size=67&amp;uid=f0b8d800-5543-4f0c-8eb5-e03e709ae9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00" y="1577393"/>
            <a:ext cx="3635896" cy="2499679"/>
          </a:xfrm>
          <a:prstGeom prst="rect">
            <a:avLst/>
          </a:prstGeom>
          <a:noFill/>
        </p:spPr>
      </p:pic>
      <p:pic>
        <p:nvPicPr>
          <p:cNvPr id="9" name="Picture 10" descr="http://static.howstuffworks.com/gif/lake-nyo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602" y="4149080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레이크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니오스</a:t>
            </a:r>
            <a:r>
              <a:rPr lang="en-US" altLang="ko-KR" dirty="0" smtClean="0"/>
              <a:t>(Lake </a:t>
            </a:r>
            <a:r>
              <a:rPr lang="en-US" altLang="ko-KR" dirty="0" err="1" smtClean="0"/>
              <a:t>Nyos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95736" y="1772816"/>
            <a:ext cx="6491064" cy="1368152"/>
          </a:xfrm>
        </p:spPr>
        <p:txBody>
          <a:bodyPr>
            <a:normAutofit fontScale="92500"/>
          </a:bodyPr>
          <a:lstStyle/>
          <a:p>
            <a:r>
              <a:rPr lang="ko-KR" altLang="en-US" sz="2400" dirty="0" smtClean="0"/>
              <a:t>이산화탄소 분출에 의한 재해 예방을 위해 </a:t>
            </a:r>
            <a:r>
              <a:rPr lang="en-US" altLang="ko-KR" sz="2400" dirty="0" smtClean="0"/>
              <a:t>2001</a:t>
            </a:r>
            <a:r>
              <a:rPr lang="ko-KR" altLang="en-US" sz="2400" dirty="0" smtClean="0"/>
              <a:t>년부터 호수 밑바닥의 물을 빨아올려 이산화탄소를 방출시키는 수직 펌프를 운용하고 있음</a:t>
            </a:r>
            <a:r>
              <a:rPr lang="en-US" altLang="ko-KR" sz="2400" dirty="0" smtClean="0"/>
              <a:t>.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4" descr="File:Limnic degassin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82170"/>
            <a:ext cx="4087381" cy="2643174"/>
          </a:xfrm>
          <a:prstGeom prst="rect">
            <a:avLst/>
          </a:prstGeom>
          <a:noFill/>
        </p:spPr>
      </p:pic>
      <p:pic>
        <p:nvPicPr>
          <p:cNvPr id="8" name="Picture 4" descr="degassing l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806629" cy="3573016"/>
          </a:xfrm>
          <a:prstGeom prst="rect">
            <a:avLst/>
          </a:prstGeom>
          <a:noFill/>
        </p:spPr>
      </p:pic>
      <p:pic>
        <p:nvPicPr>
          <p:cNvPr id="9" name="Picture 6" descr="http://records.viu.ca/~earles/nyos-degass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20291"/>
            <a:ext cx="1728192" cy="5137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ko-KR" altLang="en-US" dirty="0" smtClean="0"/>
              <a:t>마르</a:t>
            </a:r>
            <a:r>
              <a:rPr lang="en-US" altLang="ko-KR" dirty="0" smtClean="0"/>
              <a:t>(maar)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81536" y="1628800"/>
            <a:ext cx="5266928" cy="2952328"/>
          </a:xfrm>
        </p:spPr>
        <p:txBody>
          <a:bodyPr>
            <a:normAutofit/>
          </a:bodyPr>
          <a:lstStyle/>
          <a:p>
            <a:r>
              <a:rPr lang="ko-KR" altLang="en-US" sz="2200" b="1" dirty="0" smtClean="0">
                <a:solidFill>
                  <a:srgbClr val="C00000"/>
                </a:solidFill>
                <a:latin typeface="+mn-ea"/>
              </a:rPr>
              <a:t>마르</a:t>
            </a:r>
            <a:r>
              <a:rPr lang="en-US" altLang="ko-KR" sz="2200" dirty="0" smtClean="0">
                <a:latin typeface="+mn-ea"/>
              </a:rPr>
              <a:t>(</a:t>
            </a:r>
            <a:r>
              <a:rPr lang="en-US" altLang="ko-KR" sz="2200" b="1" dirty="0" smtClean="0">
                <a:solidFill>
                  <a:srgbClr val="C00000"/>
                </a:solidFill>
                <a:latin typeface="+mn-ea"/>
              </a:rPr>
              <a:t>maar</a:t>
            </a:r>
            <a:r>
              <a:rPr lang="en-US" altLang="ko-KR" sz="2200" dirty="0" smtClean="0">
                <a:latin typeface="+mn-ea"/>
              </a:rPr>
              <a:t>)</a:t>
            </a:r>
            <a:r>
              <a:rPr lang="ko-KR" altLang="en-US" sz="2200" dirty="0" smtClean="0">
                <a:latin typeface="+mn-ea"/>
              </a:rPr>
              <a:t>는 뜨거운 마그마가 지하수와 접촉하여 발생한 </a:t>
            </a:r>
            <a:r>
              <a:rPr lang="ko-KR" altLang="en-US" sz="2200" b="1" dirty="0" smtClean="0">
                <a:solidFill>
                  <a:srgbClr val="0000FF"/>
                </a:solidFill>
                <a:latin typeface="+mn-ea"/>
              </a:rPr>
              <a:t>수성화산분출</a:t>
            </a:r>
            <a:r>
              <a:rPr lang="ko-KR" altLang="en-US" sz="2200" dirty="0" smtClean="0">
                <a:latin typeface="+mn-ea"/>
              </a:rPr>
              <a:t>에 의해 만들어진 낮은 기복의 화산분화구이다</a:t>
            </a:r>
            <a:r>
              <a:rPr lang="en-US" altLang="ko-KR" sz="2200" dirty="0" smtClean="0">
                <a:latin typeface="+mn-ea"/>
              </a:rPr>
              <a:t>.</a:t>
            </a:r>
            <a:r>
              <a:rPr lang="ko-KR" altLang="en-US" sz="2200" dirty="0" smtClean="0">
                <a:latin typeface="+mn-ea"/>
              </a:rPr>
              <a:t> </a:t>
            </a:r>
            <a:endParaRPr lang="en-US" altLang="ko-KR" sz="2200" dirty="0" smtClean="0">
              <a:latin typeface="+mn-ea"/>
            </a:endParaRPr>
          </a:p>
          <a:p>
            <a:r>
              <a:rPr lang="ko-KR" altLang="en-US" sz="2200" dirty="0" smtClean="0">
                <a:latin typeface="+mn-ea"/>
              </a:rPr>
              <a:t>마르는 종종 물로 채워져 비교적 얕은 수심의 화구호(湖)</a:t>
            </a:r>
            <a:r>
              <a:rPr lang="ko-KR" altLang="en-US" sz="2200" dirty="0" err="1" smtClean="0">
                <a:latin typeface="+mn-ea"/>
              </a:rPr>
              <a:t>를</a:t>
            </a:r>
            <a:r>
              <a:rPr lang="ko-KR" altLang="en-US" sz="2200" dirty="0" smtClean="0">
                <a:latin typeface="+mn-ea"/>
              </a:rPr>
              <a:t> 지닌다</a:t>
            </a:r>
            <a:r>
              <a:rPr lang="en-US" altLang="ko-KR" sz="2200" dirty="0" smtClean="0">
                <a:latin typeface="+mn-ea"/>
              </a:rPr>
              <a:t>.</a:t>
            </a:r>
            <a:r>
              <a:rPr lang="ko-KR" altLang="en-US" sz="2200" dirty="0" smtClean="0">
                <a:latin typeface="+mn-ea"/>
              </a:rPr>
              <a:t> </a:t>
            </a:r>
            <a:r>
              <a:rPr lang="en-US" altLang="ko-KR" sz="2200" dirty="0" smtClean="0">
                <a:latin typeface="+mn-ea"/>
              </a:rPr>
              <a:t>“</a:t>
            </a:r>
            <a:r>
              <a:rPr lang="ko-KR" altLang="en-US" sz="2200" dirty="0" smtClean="0">
                <a:latin typeface="+mn-ea"/>
              </a:rPr>
              <a:t>마르</a:t>
            </a:r>
            <a:r>
              <a:rPr lang="en-US" altLang="ko-KR" sz="2200" dirty="0" smtClean="0">
                <a:latin typeface="+mn-ea"/>
              </a:rPr>
              <a:t>”</a:t>
            </a:r>
            <a:r>
              <a:rPr lang="ko-KR" altLang="en-US" sz="2200" dirty="0" smtClean="0">
                <a:latin typeface="+mn-ea"/>
              </a:rPr>
              <a:t>라는 용어는 바다를 뜻하는 라틴어 </a:t>
            </a:r>
            <a:r>
              <a:rPr lang="en-US" altLang="ko-KR" sz="2200" dirty="0" smtClean="0">
                <a:latin typeface="+mn-ea"/>
              </a:rPr>
              <a:t>“</a:t>
            </a:r>
            <a:r>
              <a:rPr lang="en-US" altLang="ko-KR" sz="2200" b="1" i="1" dirty="0" smtClean="0">
                <a:solidFill>
                  <a:srgbClr val="C00000"/>
                </a:solidFill>
                <a:latin typeface="+mn-ea"/>
              </a:rPr>
              <a:t>mare</a:t>
            </a:r>
            <a:r>
              <a:rPr lang="en-US" altLang="ko-KR" sz="2200" dirty="0" smtClean="0">
                <a:latin typeface="+mn-ea"/>
              </a:rPr>
              <a:t>”</a:t>
            </a:r>
            <a:r>
              <a:rPr lang="ko-KR" altLang="en-US" sz="2200" dirty="0" smtClean="0">
                <a:latin typeface="+mn-ea"/>
              </a:rPr>
              <a:t>에서 유래하였다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16388" name="Picture 4" descr="http://upload.wikimedia.org/wikipedia/commons/5/57/Ukinrek_Maar_eruption_April_1977.jpg"/>
          <p:cNvPicPr>
            <a:picLocks noChangeAspect="1" noChangeArrowheads="1"/>
          </p:cNvPicPr>
          <p:nvPr/>
        </p:nvPicPr>
        <p:blipFill>
          <a:blip r:embed="rId2" cstate="print"/>
          <a:srcRect l="1384" t="1384" r="830" b="1384"/>
          <a:stretch>
            <a:fillRect/>
          </a:stretch>
        </p:blipFill>
        <p:spPr bwMode="auto">
          <a:xfrm>
            <a:off x="0" y="1649837"/>
            <a:ext cx="3491880" cy="5208164"/>
          </a:xfrm>
          <a:prstGeom prst="rect">
            <a:avLst/>
          </a:prstGeom>
          <a:noFill/>
        </p:spPr>
      </p:pic>
      <p:pic>
        <p:nvPicPr>
          <p:cNvPr id="16390" name="Picture 6" descr="http://pubs.usgs.gov/dds/dds-40/images/JPG/large_screen/fig29.jpg"/>
          <p:cNvPicPr>
            <a:picLocks noChangeAspect="1" noChangeArrowheads="1"/>
          </p:cNvPicPr>
          <p:nvPr/>
        </p:nvPicPr>
        <p:blipFill>
          <a:blip r:embed="rId3" cstate="print"/>
          <a:srcRect l="11350" t="24793" r="9135"/>
          <a:stretch>
            <a:fillRect/>
          </a:stretch>
        </p:blipFill>
        <p:spPr bwMode="auto">
          <a:xfrm>
            <a:off x="3491880" y="4624993"/>
            <a:ext cx="3528392" cy="22330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20272" y="4653136"/>
            <a:ext cx="208823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1980</a:t>
            </a:r>
            <a:r>
              <a:rPr lang="ko-KR" altLang="en-US" dirty="0" smtClean="0"/>
              <a:t>년 알래스카 </a:t>
            </a:r>
            <a:r>
              <a:rPr lang="ko-KR" altLang="en-US" dirty="0" err="1" smtClean="0"/>
              <a:t>우킨렉</a:t>
            </a:r>
            <a:r>
              <a:rPr lang="en-US" altLang="ko-KR" dirty="0" smtClean="0"/>
              <a:t>(Ukinrek)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마르의</a:t>
            </a:r>
            <a:r>
              <a:rPr lang="ko-KR" altLang="en-US" dirty="0" smtClean="0"/>
              <a:t> 분출장면과 분출 직후 분화구의 모습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43528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팔리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아이크</a:t>
            </a:r>
            <a:r>
              <a:rPr lang="ko-KR" altLang="en-US" dirty="0" smtClean="0"/>
              <a:t> 분화구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Pali-Aike</a:t>
            </a:r>
            <a:r>
              <a:rPr lang="en-US" altLang="ko-KR" dirty="0" smtClean="0"/>
              <a:t> Crater)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844824"/>
            <a:ext cx="4834880" cy="4752528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+mn-ea"/>
              </a:rPr>
              <a:t>칠레 남부 </a:t>
            </a:r>
            <a:r>
              <a:rPr lang="ko-KR" altLang="en-US" sz="2200" dirty="0" err="1" smtClean="0">
                <a:latin typeface="+mn-ea"/>
              </a:rPr>
              <a:t>파타고니아</a:t>
            </a:r>
            <a:r>
              <a:rPr lang="ko-KR" altLang="en-US" sz="2200" dirty="0" smtClean="0">
                <a:latin typeface="+mn-ea"/>
              </a:rPr>
              <a:t> 지역에는 제주도와 유사한 지형적</a:t>
            </a:r>
            <a:r>
              <a:rPr lang="en-US" altLang="ko-KR" sz="2200" dirty="0" smtClean="0">
                <a:latin typeface="+mn-ea"/>
              </a:rPr>
              <a:t>-</a:t>
            </a:r>
            <a:r>
              <a:rPr lang="ko-KR" altLang="en-US" sz="2200" dirty="0" smtClean="0">
                <a:latin typeface="+mn-ea"/>
              </a:rPr>
              <a:t>지질학적 특성을 지닌 팔리</a:t>
            </a:r>
            <a:r>
              <a:rPr lang="en-US" altLang="ko-KR" sz="2200" dirty="0" smtClean="0">
                <a:latin typeface="+mn-ea"/>
              </a:rPr>
              <a:t>-</a:t>
            </a:r>
            <a:r>
              <a:rPr lang="ko-KR" altLang="en-US" sz="2200" dirty="0" err="1" smtClean="0">
                <a:latin typeface="+mn-ea"/>
              </a:rPr>
              <a:t>아이크</a:t>
            </a:r>
            <a:r>
              <a:rPr lang="ko-KR" altLang="en-US" sz="2200" dirty="0" smtClean="0">
                <a:latin typeface="+mn-ea"/>
              </a:rPr>
              <a:t> 화산지대가 나타난다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화구호를 지닌 마르와 분석구들이 여럿 나타나며 그 중 </a:t>
            </a:r>
            <a:r>
              <a:rPr lang="ko-KR" altLang="en-US" sz="2200" dirty="0" smtClean="0">
                <a:solidFill>
                  <a:srgbClr val="C00000"/>
                </a:solidFill>
                <a:latin typeface="+mn-ea"/>
              </a:rPr>
              <a:t>팔리</a:t>
            </a:r>
            <a:r>
              <a:rPr lang="en-US" altLang="ko-KR" sz="2200" dirty="0" smtClean="0">
                <a:solidFill>
                  <a:srgbClr val="C00000"/>
                </a:solidFill>
                <a:latin typeface="+mn-ea"/>
              </a:rPr>
              <a:t>-</a:t>
            </a:r>
            <a:r>
              <a:rPr lang="ko-KR" altLang="en-US" sz="2200" dirty="0" err="1" smtClean="0">
                <a:solidFill>
                  <a:srgbClr val="C00000"/>
                </a:solidFill>
                <a:latin typeface="+mn-ea"/>
              </a:rPr>
              <a:t>아이크</a:t>
            </a:r>
            <a:r>
              <a:rPr lang="ko-KR" altLang="en-US" sz="2200" dirty="0" smtClean="0">
                <a:solidFill>
                  <a:srgbClr val="C00000"/>
                </a:solidFill>
                <a:latin typeface="+mn-ea"/>
              </a:rPr>
              <a:t> 분화구</a:t>
            </a:r>
            <a:r>
              <a:rPr lang="ko-KR" altLang="en-US" sz="2200" dirty="0" smtClean="0">
                <a:latin typeface="+mn-ea"/>
              </a:rPr>
              <a:t>가 가장 유명하다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en-US" altLang="ko-KR" sz="2200" dirty="0" smtClean="0"/>
              <a:t>“</a:t>
            </a:r>
            <a:r>
              <a:rPr lang="ko-KR" altLang="en-US" sz="2200" dirty="0" smtClean="0"/>
              <a:t>악마의 땅</a:t>
            </a:r>
            <a:r>
              <a:rPr lang="en-US" altLang="ko-KR" sz="2200" dirty="0" smtClean="0"/>
              <a:t>”</a:t>
            </a:r>
            <a:r>
              <a:rPr lang="ko-KR" altLang="en-US" sz="2200" dirty="0" smtClean="0"/>
              <a:t>이란 의미를 지닌 팔리</a:t>
            </a:r>
            <a:r>
              <a:rPr lang="en-US" altLang="ko-KR" sz="2200" dirty="0" smtClean="0"/>
              <a:t>-</a:t>
            </a:r>
            <a:r>
              <a:rPr lang="ko-KR" altLang="en-US" sz="2200" dirty="0" err="1" smtClean="0"/>
              <a:t>아이크</a:t>
            </a:r>
            <a:r>
              <a:rPr lang="ko-KR" altLang="en-US" sz="2200" dirty="0" smtClean="0"/>
              <a:t> 화산지대는 건조한 스텝</a:t>
            </a:r>
            <a:r>
              <a:rPr lang="en-US" altLang="ko-KR" sz="2200" dirty="0" smtClean="0"/>
              <a:t>(steppe)</a:t>
            </a:r>
            <a:r>
              <a:rPr lang="ko-KR" altLang="en-US" sz="2200" dirty="0" smtClean="0"/>
              <a:t> 지대에 위치하여 식생의 발달이 미약하지만 이 때문에 월면(月面)과도 같은 경관을 자랑하고 있다</a:t>
            </a:r>
            <a:r>
              <a:rPr lang="en-US" altLang="ko-KR" sz="2200" dirty="0" smtClean="0"/>
              <a:t>.</a:t>
            </a:r>
          </a:p>
        </p:txBody>
      </p:sp>
      <p:pic>
        <p:nvPicPr>
          <p:cNvPr id="4" name="Picture 2" descr="http://farm4.static.flickr.com/3433/3271948931_d69917f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707904" cy="494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43528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팔리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아이크</a:t>
            </a:r>
            <a:r>
              <a:rPr lang="ko-KR" altLang="en-US" dirty="0" smtClean="0"/>
              <a:t> 분화구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Pali-Aike</a:t>
            </a:r>
            <a:r>
              <a:rPr lang="en-US" altLang="ko-KR" dirty="0" smtClean="0"/>
              <a:t> Crater)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844824"/>
            <a:ext cx="5266928" cy="4729712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팔리</a:t>
            </a:r>
            <a:r>
              <a:rPr lang="en-US" altLang="ko-KR" sz="2400" dirty="0" smtClean="0"/>
              <a:t>-</a:t>
            </a:r>
            <a:r>
              <a:rPr lang="ko-KR" altLang="en-US" sz="2400" dirty="0" err="1" smtClean="0"/>
              <a:t>아이크</a:t>
            </a:r>
            <a:r>
              <a:rPr lang="ko-KR" altLang="en-US" sz="2400" dirty="0" smtClean="0"/>
              <a:t> 분화구는 용암동굴과 연결되어 있으며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이 동굴에서는 </a:t>
            </a:r>
            <a:r>
              <a:rPr lang="en-US" altLang="ko-KR" sz="2400" dirty="0" smtClean="0"/>
              <a:t>10,000~14,000</a:t>
            </a:r>
            <a:r>
              <a:rPr lang="ko-KR" altLang="en-US" sz="2400" dirty="0" smtClean="0"/>
              <a:t>년 전 남미로 이주한 아메리카 원주민들의 선사유적이 발견되었다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칠레 정부는 이 화산지대를 </a:t>
            </a:r>
            <a:r>
              <a:rPr lang="en-US" altLang="ko-KR" sz="2400" dirty="0" smtClean="0"/>
              <a:t>1970</a:t>
            </a:r>
            <a:r>
              <a:rPr lang="ko-KR" altLang="en-US" sz="2400" dirty="0" smtClean="0"/>
              <a:t>년에 국립보호구역으로 지정하였으며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팔리</a:t>
            </a:r>
            <a:r>
              <a:rPr lang="en-US" altLang="ko-KR" sz="2400" dirty="0" smtClean="0"/>
              <a:t>-</a:t>
            </a:r>
            <a:r>
              <a:rPr lang="ko-KR" altLang="en-US" sz="2400" dirty="0" err="1" smtClean="0"/>
              <a:t>아이크</a:t>
            </a:r>
            <a:r>
              <a:rPr lang="ko-KR" altLang="en-US" sz="2400" dirty="0" smtClean="0"/>
              <a:t> 분화구와 용암동굴을 유네스코 세계자연유산에 등재시키고자 잠정목록에 올려놓았다</a:t>
            </a:r>
            <a:r>
              <a:rPr lang="en-US" altLang="ko-KR" sz="2400" dirty="0" smtClean="0"/>
              <a:t>.</a:t>
            </a:r>
          </a:p>
        </p:txBody>
      </p:sp>
      <p:pic>
        <p:nvPicPr>
          <p:cNvPr id="4" name="Picture 6" descr="http://farm4.static.flickr.com/3404/3271950177_2f4821e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3" y="1692187"/>
            <a:ext cx="3275857" cy="2456893"/>
          </a:xfrm>
          <a:prstGeom prst="rect">
            <a:avLst/>
          </a:prstGeom>
          <a:noFill/>
        </p:spPr>
      </p:pic>
      <p:pic>
        <p:nvPicPr>
          <p:cNvPr id="5" name="Picture 4" descr="http://farm3.static.flickr.com/2086/2439737011_f0a82fa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2" y="4212467"/>
            <a:ext cx="3275857" cy="2456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요약 및 결론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200" dirty="0" smtClean="0">
                <a:latin typeface="+mn-ea"/>
              </a:rPr>
              <a:t>마르형 화산은 분출작용에 따라 다양한 지형과 규모를 갖게 되며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기후조건에 따라 분화구 내부에 화구호(湖)나 습지가 발달할 수도 있고 메마른 상태로 유지될 수도 있다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화구호(湖)의 수심은 매우 다양하며 기후조건과 마르의 지질학적 특성에 따라 담수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염수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탄산수 등으로 채워질 수 있다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마르는 관광과 휴식의 공간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농경지나 목축지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광물</a:t>
            </a:r>
            <a:r>
              <a:rPr lang="en-US" altLang="ko-KR" sz="2200" dirty="0" smtClean="0">
                <a:latin typeface="+mn-ea"/>
              </a:rPr>
              <a:t>(</a:t>
            </a:r>
            <a:r>
              <a:rPr lang="ko-KR" altLang="en-US" sz="2200" dirty="0" smtClean="0">
                <a:latin typeface="+mn-ea"/>
              </a:rPr>
              <a:t>소금 등</a:t>
            </a:r>
            <a:r>
              <a:rPr lang="en-US" altLang="ko-KR" sz="2200" dirty="0" smtClean="0">
                <a:latin typeface="+mn-ea"/>
              </a:rPr>
              <a:t>)</a:t>
            </a:r>
            <a:r>
              <a:rPr lang="ko-KR" altLang="en-US" sz="2200" dirty="0" smtClean="0">
                <a:latin typeface="+mn-ea"/>
              </a:rPr>
              <a:t>의 채취장소 등으로 다양하게 이용되어왔으며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때로는 치명적인 자연재해를 가져오기도 하였다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인간은 세계 도처에서 마르와 함께 오랜 세월을 살아왔으며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마르의 활용</a:t>
            </a:r>
            <a:r>
              <a:rPr lang="en-US" altLang="ko-KR" sz="2200" dirty="0" smtClean="0">
                <a:latin typeface="+mn-ea"/>
              </a:rPr>
              <a:t>/</a:t>
            </a:r>
            <a:r>
              <a:rPr lang="ko-KR" altLang="en-US" sz="2200" dirty="0" smtClean="0">
                <a:latin typeface="+mn-ea"/>
              </a:rPr>
              <a:t>복원과 관련된 의사결정에는 지역주민</a:t>
            </a:r>
            <a:r>
              <a:rPr lang="en-US" altLang="ko-KR" sz="2200" dirty="0" smtClean="0">
                <a:latin typeface="+mn-ea"/>
              </a:rPr>
              <a:t>/</a:t>
            </a:r>
            <a:r>
              <a:rPr lang="ko-KR" altLang="en-US" sz="2200" dirty="0" smtClean="0">
                <a:latin typeface="+mn-ea"/>
              </a:rPr>
              <a:t>원주민들의 의견을 충분히 </a:t>
            </a:r>
            <a:r>
              <a:rPr lang="ko-KR" altLang="en-US" sz="2200" dirty="0" smtClean="0">
                <a:latin typeface="+mn-ea"/>
              </a:rPr>
              <a:t>반영되어왔다</a:t>
            </a:r>
            <a:r>
              <a:rPr lang="en-US" altLang="ko-KR" sz="2200" dirty="0" smtClean="0">
                <a:latin typeface="+mn-ea"/>
              </a:rPr>
              <a:t>.</a:t>
            </a:r>
            <a:endParaRPr lang="en-US" altLang="ko-KR" sz="2200" dirty="0" smtClean="0">
              <a:latin typeface="+mn-ea"/>
            </a:endParaRPr>
          </a:p>
          <a:p>
            <a:r>
              <a:rPr lang="ko-KR" altLang="ko-KR" sz="2400" dirty="0" err="1" smtClean="0"/>
              <a:t>하논분화구의</a:t>
            </a:r>
            <a:r>
              <a:rPr lang="ko-KR" altLang="ko-KR" sz="2400" dirty="0" smtClean="0"/>
              <a:t> 복원 방향을 제대로 결정하기 위해서는 전 세계의 </a:t>
            </a:r>
            <a:r>
              <a:rPr lang="ko-KR" altLang="ko-KR" sz="2400" dirty="0" err="1" smtClean="0"/>
              <a:t>마르형</a:t>
            </a:r>
            <a:r>
              <a:rPr lang="ko-KR" altLang="ko-KR" sz="2400" dirty="0" smtClean="0"/>
              <a:t> 화산들이 지닌 지질학적</a:t>
            </a:r>
            <a:r>
              <a:rPr lang="en-US" altLang="ko-KR" sz="2400" dirty="0" smtClean="0"/>
              <a:t>, </a:t>
            </a:r>
            <a:r>
              <a:rPr lang="ko-KR" altLang="ko-KR" sz="2400" dirty="0" smtClean="0"/>
              <a:t>지형적</a:t>
            </a:r>
            <a:r>
              <a:rPr lang="en-US" altLang="ko-KR" sz="2400" dirty="0" smtClean="0"/>
              <a:t>, </a:t>
            </a:r>
            <a:r>
              <a:rPr lang="ko-KR" altLang="ko-KR" sz="2400" dirty="0" smtClean="0"/>
              <a:t>생태적</a:t>
            </a:r>
            <a:r>
              <a:rPr lang="en-US" altLang="ko-KR" sz="2400" dirty="0" smtClean="0"/>
              <a:t>, </a:t>
            </a:r>
            <a:r>
              <a:rPr lang="ko-KR" altLang="ko-KR" sz="2400" dirty="0" smtClean="0"/>
              <a:t>문화적</a:t>
            </a:r>
            <a:r>
              <a:rPr lang="en-US" altLang="ko-KR" sz="2400" dirty="0" smtClean="0"/>
              <a:t>, </a:t>
            </a:r>
            <a:r>
              <a:rPr lang="ko-KR" altLang="ko-KR" sz="2400" dirty="0" smtClean="0"/>
              <a:t>역사적 다양성을 충분히 고려하고 지역주민들의 의견을 충분히 반영할 필요가 있다</a:t>
            </a:r>
            <a:r>
              <a:rPr lang="en-US" altLang="ko-KR" sz="2400" dirty="0" smtClean="0"/>
              <a:t>.</a:t>
            </a:r>
            <a:endParaRPr lang="en-US" altLang="ko-KR" sz="22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134897141_A09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b="5083"/>
          <a:stretch>
            <a:fillRect/>
          </a:stretch>
        </p:blipFill>
        <p:spPr>
          <a:xfrm>
            <a:off x="0" y="0"/>
            <a:ext cx="9144000" cy="6834188"/>
          </a:xfrm>
          <a:ln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732240" y="3861048"/>
            <a:ext cx="208823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마르</a:t>
            </a:r>
            <a:r>
              <a:rPr lang="en-US" altLang="ko-KR" dirty="0" smtClean="0"/>
              <a:t>(maar)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49424"/>
            <a:ext cx="5194920" cy="4325112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+mn-ea"/>
              </a:rPr>
              <a:t>마르의 </a:t>
            </a:r>
            <a:r>
              <a:rPr lang="ko-KR" altLang="en-US" sz="2200" dirty="0" smtClean="0">
                <a:solidFill>
                  <a:srgbClr val="0000FF"/>
                </a:solidFill>
                <a:latin typeface="+mn-ea"/>
              </a:rPr>
              <a:t>직경은 </a:t>
            </a:r>
            <a:r>
              <a:rPr lang="en-US" altLang="ko-KR" sz="2200" dirty="0" smtClean="0">
                <a:solidFill>
                  <a:srgbClr val="0000FF"/>
                </a:solidFill>
                <a:latin typeface="+mn-ea"/>
              </a:rPr>
              <a:t>60~8,000m</a:t>
            </a:r>
            <a:r>
              <a:rPr lang="ko-KR" altLang="en-US" sz="2200" dirty="0" smtClean="0">
                <a:latin typeface="+mn-ea"/>
              </a:rPr>
              <a:t>에 이르며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분화구 </a:t>
            </a:r>
            <a:r>
              <a:rPr lang="ko-KR" altLang="en-US" sz="2200" dirty="0" smtClean="0">
                <a:solidFill>
                  <a:srgbClr val="0000FF"/>
                </a:solidFill>
                <a:latin typeface="+mn-ea"/>
              </a:rPr>
              <a:t>깊이는 </a:t>
            </a:r>
            <a:r>
              <a:rPr lang="en-US" altLang="ko-KR" sz="2200" dirty="0" smtClean="0">
                <a:solidFill>
                  <a:srgbClr val="0000FF"/>
                </a:solidFill>
                <a:latin typeface="+mn-ea"/>
              </a:rPr>
              <a:t>10~200m</a:t>
            </a:r>
            <a:r>
              <a:rPr lang="ko-KR" altLang="en-US" sz="2200" dirty="0" smtClean="0">
                <a:latin typeface="+mn-ea"/>
              </a:rPr>
              <a:t>에 이른다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대부분의 마르는 분화구 바깥 쪽에 화산암과 </a:t>
            </a:r>
            <a:r>
              <a:rPr lang="ko-KR" altLang="en-US" sz="2200" dirty="0" err="1" smtClean="0">
                <a:latin typeface="+mn-ea"/>
              </a:rPr>
              <a:t>기반암</a:t>
            </a:r>
            <a:r>
              <a:rPr lang="ko-KR" altLang="en-US" sz="2200" dirty="0" smtClean="0">
                <a:latin typeface="+mn-ea"/>
              </a:rPr>
              <a:t> 부스러기가 쌓여 만들어진 </a:t>
            </a:r>
            <a:r>
              <a:rPr lang="ko-KR" altLang="en-US" sz="2200" dirty="0" err="1" smtClean="0">
                <a:latin typeface="+mn-ea"/>
              </a:rPr>
              <a:t>나즈막한</a:t>
            </a:r>
            <a:r>
              <a:rPr lang="ko-KR" altLang="en-US" sz="2200" dirty="0" smtClean="0">
                <a:latin typeface="+mn-ea"/>
              </a:rPr>
              <a:t> 외륜산을 갖는다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마르는 대체로 낮고 평평한 분화구를 지니지만 지하로는 </a:t>
            </a:r>
            <a:r>
              <a:rPr lang="ko-KR" altLang="en-US" sz="2200" b="1" dirty="0" smtClean="0">
                <a:solidFill>
                  <a:srgbClr val="C00000"/>
                </a:solidFill>
                <a:latin typeface="+mn-ea"/>
              </a:rPr>
              <a:t>다이아트림</a:t>
            </a:r>
            <a:r>
              <a:rPr lang="en-US" altLang="ko-KR" sz="2200" b="1" dirty="0" smtClean="0">
                <a:solidFill>
                  <a:srgbClr val="C00000"/>
                </a:solidFill>
                <a:latin typeface="+mn-ea"/>
              </a:rPr>
              <a:t>(diatreme)</a:t>
            </a:r>
            <a:r>
              <a:rPr lang="ko-KR" altLang="en-US" sz="2200" dirty="0" smtClean="0">
                <a:latin typeface="+mn-ea"/>
              </a:rPr>
              <a:t>이라 불리는 깊은 뿌리를 지니고 있다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마르를 </a:t>
            </a:r>
            <a:r>
              <a:rPr lang="en-US" altLang="ko-KR" sz="2200" dirty="0" smtClean="0">
                <a:solidFill>
                  <a:srgbClr val="0000FF"/>
                </a:solidFill>
                <a:latin typeface="+mn-ea"/>
              </a:rPr>
              <a:t>“</a:t>
            </a:r>
            <a:r>
              <a:rPr lang="ko-KR" altLang="en-US" sz="2200" dirty="0" smtClean="0">
                <a:solidFill>
                  <a:srgbClr val="0000FF"/>
                </a:solidFill>
                <a:latin typeface="+mn-ea"/>
              </a:rPr>
              <a:t>마르</a:t>
            </a:r>
            <a:r>
              <a:rPr lang="en-US" altLang="ko-KR" sz="2200" dirty="0" smtClean="0">
                <a:solidFill>
                  <a:srgbClr val="0000FF"/>
                </a:solidFill>
                <a:latin typeface="+mn-ea"/>
              </a:rPr>
              <a:t>-</a:t>
            </a:r>
            <a:r>
              <a:rPr lang="ko-KR" altLang="en-US" sz="2200" dirty="0" smtClean="0">
                <a:solidFill>
                  <a:srgbClr val="0000FF"/>
                </a:solidFill>
                <a:latin typeface="+mn-ea"/>
              </a:rPr>
              <a:t>다이아트림 화산</a:t>
            </a:r>
            <a:r>
              <a:rPr lang="en-US" altLang="ko-KR" sz="2200" dirty="0" smtClean="0">
                <a:solidFill>
                  <a:srgbClr val="0000FF"/>
                </a:solidFill>
                <a:latin typeface="+mn-ea"/>
              </a:rPr>
              <a:t>(maar-diatreme volcano)”</a:t>
            </a:r>
            <a:r>
              <a:rPr lang="ko-KR" altLang="en-US" sz="2200" dirty="0" smtClean="0">
                <a:latin typeface="+mn-ea"/>
              </a:rPr>
              <a:t>이라고도 부름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3076" name="Picture 4" descr="http://maarworldmap.gfz-potsdam.de/fileadmin/GFZ/site_grafik/department_3/section_3_3/images/projects/maarworldmap/images/maarcrater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624" y="2147471"/>
            <a:ext cx="3491880" cy="394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데블 마운틴 </a:t>
            </a:r>
            <a:r>
              <a:rPr lang="ko-KR" altLang="en-US" sz="3200" dirty="0" err="1" smtClean="0"/>
              <a:t>레이크스</a:t>
            </a:r>
            <a:r>
              <a:rPr lang="en-US" altLang="ko-KR" sz="3200" dirty="0" smtClean="0"/>
              <a:t>(Devil Mountain Lakes)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4"/>
            <a:ext cx="4186808" cy="2520280"/>
          </a:xfrm>
        </p:spPr>
        <p:txBody>
          <a:bodyPr>
            <a:normAutofit/>
          </a:bodyPr>
          <a:lstStyle/>
          <a:p>
            <a:r>
              <a:rPr lang="ko-KR" altLang="en-US" sz="2200" dirty="0" smtClean="0">
                <a:latin typeface="+mn-ea"/>
              </a:rPr>
              <a:t>알래스카 북서부의 </a:t>
            </a:r>
            <a:r>
              <a:rPr lang="ko-KR" altLang="en-US" sz="2200" dirty="0" err="1" smtClean="0">
                <a:latin typeface="+mn-ea"/>
              </a:rPr>
              <a:t>슈어드</a:t>
            </a:r>
            <a:r>
              <a:rPr lang="ko-KR" altLang="en-US" sz="2200" dirty="0" smtClean="0">
                <a:latin typeface="+mn-ea"/>
              </a:rPr>
              <a:t> 반도</a:t>
            </a:r>
            <a:r>
              <a:rPr lang="en-US" altLang="ko-KR" sz="2200" dirty="0" smtClean="0">
                <a:latin typeface="+mn-ea"/>
              </a:rPr>
              <a:t>(Seward Peninsula)</a:t>
            </a:r>
            <a:r>
              <a:rPr lang="ko-KR" altLang="en-US" sz="2200" dirty="0" smtClean="0">
                <a:latin typeface="+mn-ea"/>
              </a:rPr>
              <a:t>에 있는 </a:t>
            </a:r>
            <a:r>
              <a:rPr lang="en-US" altLang="ko-KR" sz="2200" dirty="0" smtClean="0">
                <a:latin typeface="+mn-ea"/>
              </a:rPr>
              <a:t>Devil Mountain Lakes</a:t>
            </a:r>
            <a:r>
              <a:rPr lang="ko-KR" altLang="en-US" sz="2200" dirty="0" smtClean="0">
                <a:latin typeface="+mn-ea"/>
              </a:rPr>
              <a:t>는 </a:t>
            </a:r>
            <a:r>
              <a:rPr lang="ko-KR" altLang="en-US" sz="2200" b="1" dirty="0" smtClean="0">
                <a:solidFill>
                  <a:srgbClr val="C00000"/>
                </a:solidFill>
                <a:latin typeface="+mn-ea"/>
              </a:rPr>
              <a:t>직경이 </a:t>
            </a:r>
            <a:r>
              <a:rPr lang="en-US" altLang="ko-KR" sz="2200" b="1" dirty="0" smtClean="0">
                <a:solidFill>
                  <a:srgbClr val="C00000"/>
                </a:solidFill>
                <a:latin typeface="+mn-ea"/>
              </a:rPr>
              <a:t>8km</a:t>
            </a:r>
            <a:r>
              <a:rPr lang="ko-KR" altLang="en-US" sz="2200" b="1" dirty="0" smtClean="0">
                <a:solidFill>
                  <a:srgbClr val="C00000"/>
                </a:solidFill>
                <a:latin typeface="+mn-ea"/>
              </a:rPr>
              <a:t>에 달하는 지상 최대의 마르형 호수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6" name="Picture 2" descr="http://upload.wikimedia.org/wikipedia/commons/0/09/Seward_penins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949" y="1772816"/>
            <a:ext cx="3960440" cy="2376264"/>
          </a:xfrm>
          <a:prstGeom prst="rect">
            <a:avLst/>
          </a:prstGeom>
          <a:noFill/>
        </p:spPr>
      </p:pic>
      <p:pic>
        <p:nvPicPr>
          <p:cNvPr id="8" name="Picture 4" descr="http://www2.gi.alaska.edu/ScienceForum/ASF17/1785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3749860" cy="2564904"/>
          </a:xfrm>
          <a:prstGeom prst="rect">
            <a:avLst/>
          </a:prstGeom>
          <a:noFill/>
        </p:spPr>
      </p:pic>
      <p:pic>
        <p:nvPicPr>
          <p:cNvPr id="9" name="Picture 2" descr="http://farm5.static.flickr.com/4093/4884042722_44b63b9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383" y="4221088"/>
            <a:ext cx="3946006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데블 마운틴 </a:t>
            </a:r>
            <a:r>
              <a:rPr lang="ko-KR" altLang="en-US" sz="3200" dirty="0" err="1" smtClean="0"/>
              <a:t>레이크스</a:t>
            </a:r>
            <a:r>
              <a:rPr lang="en-US" altLang="ko-KR" sz="3200" dirty="0" smtClean="0"/>
              <a:t>(Devil Mountain Lakes)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1584176"/>
          </a:xfrm>
        </p:spPr>
        <p:txBody>
          <a:bodyPr>
            <a:normAutofit/>
          </a:bodyPr>
          <a:lstStyle/>
          <a:p>
            <a:r>
              <a:rPr lang="ko-KR" altLang="en-US" sz="2200" dirty="0" smtClean="0">
                <a:latin typeface="+mn-ea"/>
              </a:rPr>
              <a:t>약 </a:t>
            </a:r>
            <a:r>
              <a:rPr lang="en-US" altLang="ko-KR" sz="2200" dirty="0" smtClean="0">
                <a:latin typeface="+mn-ea"/>
              </a:rPr>
              <a:t>21,000</a:t>
            </a:r>
            <a:r>
              <a:rPr lang="ko-KR" altLang="en-US" sz="2200" dirty="0" smtClean="0">
                <a:latin typeface="+mn-ea"/>
              </a:rPr>
              <a:t>년 전 </a:t>
            </a:r>
            <a:r>
              <a:rPr lang="ko-KR" altLang="en-US" sz="2200" dirty="0" smtClean="0">
                <a:solidFill>
                  <a:srgbClr val="0000FF"/>
                </a:solidFill>
                <a:latin typeface="+mn-ea"/>
              </a:rPr>
              <a:t>마그마와 영구동토의 얼음이 반응</a:t>
            </a:r>
            <a:r>
              <a:rPr lang="ko-KR" altLang="en-US" sz="2200" dirty="0" smtClean="0">
                <a:latin typeface="+mn-ea"/>
              </a:rPr>
              <a:t>하여 일어난 강력한 수성화산폭발에 의해 만들어짐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두 개의 분화구가 나란히 놓여있는 모습</a:t>
            </a:r>
            <a:r>
              <a:rPr lang="en-US" altLang="ko-KR" sz="2200" dirty="0" smtClean="0">
                <a:latin typeface="+mn-ea"/>
              </a:rPr>
              <a:t>.</a:t>
            </a:r>
            <a:endParaRPr lang="ko-KR" altLang="en-US" sz="2200" dirty="0" smtClean="0">
              <a:latin typeface="+mn-ea"/>
            </a:endParaRPr>
          </a:p>
        </p:txBody>
      </p:sp>
      <p:pic>
        <p:nvPicPr>
          <p:cNvPr id="68610" name="Picture 2" descr="http://abob.libs.uga.edu/bobk/maara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930" y="3140968"/>
            <a:ext cx="3069014" cy="1800200"/>
          </a:xfrm>
          <a:prstGeom prst="rect">
            <a:avLst/>
          </a:prstGeom>
          <a:noFill/>
        </p:spPr>
      </p:pic>
      <p:pic>
        <p:nvPicPr>
          <p:cNvPr id="68612" name="Picture 4" descr="http://pds.exblog.jp/pds/1/201107/25/22/a0097322_749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680520" cy="3510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데블 마운틴 </a:t>
            </a:r>
            <a:r>
              <a:rPr lang="ko-KR" altLang="en-US" sz="3200" dirty="0" err="1" smtClean="0"/>
              <a:t>레이크스</a:t>
            </a:r>
            <a:r>
              <a:rPr lang="en-US" altLang="ko-KR" sz="3200" dirty="0" smtClean="0"/>
              <a:t>(Devil Mountain Lakes)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4618856" cy="4896544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latin typeface="+mn-ea"/>
              </a:rPr>
              <a:t>1978</a:t>
            </a:r>
            <a:r>
              <a:rPr lang="ko-KR" altLang="en-US" sz="2200" dirty="0" smtClean="0">
                <a:latin typeface="+mn-ea"/>
              </a:rPr>
              <a:t>년 </a:t>
            </a:r>
            <a:r>
              <a:rPr lang="en-US" altLang="ko-KR" sz="2200" dirty="0" smtClean="0">
                <a:latin typeface="+mn-ea"/>
              </a:rPr>
              <a:t>“</a:t>
            </a:r>
            <a:r>
              <a:rPr lang="ko-KR" altLang="en-US" sz="2200" b="1" dirty="0" err="1" smtClean="0">
                <a:solidFill>
                  <a:srgbClr val="C00000"/>
                </a:solidFill>
                <a:latin typeface="+mn-ea"/>
              </a:rPr>
              <a:t>베링</a:t>
            </a:r>
            <a:r>
              <a:rPr lang="ko-KR" altLang="en-US" sz="2200" b="1" dirty="0" smtClean="0">
                <a:solidFill>
                  <a:srgbClr val="C00000"/>
                </a:solidFill>
                <a:latin typeface="+mn-ea"/>
              </a:rPr>
              <a:t> 연륙교 자연보호구역</a:t>
            </a:r>
            <a:r>
              <a:rPr lang="en-US" altLang="ko-KR" sz="2200" b="1" dirty="0" smtClean="0">
                <a:solidFill>
                  <a:srgbClr val="C00000"/>
                </a:solidFill>
                <a:latin typeface="+mn-ea"/>
              </a:rPr>
              <a:t>(Bering Land Bridge National Preserve)</a:t>
            </a:r>
            <a:r>
              <a:rPr lang="en-US" altLang="ko-KR" sz="2200" dirty="0" smtClean="0">
                <a:latin typeface="+mn-ea"/>
              </a:rPr>
              <a:t>”</a:t>
            </a:r>
            <a:r>
              <a:rPr lang="ko-KR" altLang="en-US" sz="2200" dirty="0" smtClean="0">
                <a:latin typeface="+mn-ea"/>
              </a:rPr>
              <a:t>으로 지정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pPr lvl="1"/>
            <a:r>
              <a:rPr lang="ko-KR" altLang="en-US" sz="2000" dirty="0" smtClean="0">
                <a:latin typeface="+mn-ea"/>
              </a:rPr>
              <a:t>빙하기 당시 해수면이 하강하면 유라시아와 북미대륙을 이어주는 연륙교 역할을 하는 지역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200" b="1" dirty="0" smtClean="0">
              <a:latin typeface="+mn-ea"/>
            </a:endParaRPr>
          </a:p>
          <a:p>
            <a:r>
              <a:rPr lang="en-US" altLang="ko-KR" sz="2200" b="1" dirty="0" smtClean="0">
                <a:latin typeface="+mn-ea"/>
              </a:rPr>
              <a:t>Top 10 U.S. National Park Landmarks!</a:t>
            </a:r>
            <a:endParaRPr lang="en-US" altLang="ko-KR" sz="2200" dirty="0" smtClean="0">
              <a:latin typeface="+mn-ea"/>
            </a:endParaRPr>
          </a:p>
        </p:txBody>
      </p:sp>
      <p:pic>
        <p:nvPicPr>
          <p:cNvPr id="4" name="Picture 4" descr="http://images.nationalgeographic.com/wpf/media-live/photos/000/348/cache/landmark-national-park-bering-land-bridge-alaska_34816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32789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데블 마운틴 </a:t>
            </a:r>
            <a:r>
              <a:rPr lang="ko-KR" altLang="en-US" sz="3200" dirty="0" err="1" smtClean="0"/>
              <a:t>레이크스</a:t>
            </a:r>
            <a:r>
              <a:rPr lang="en-US" altLang="ko-KR" sz="3200" dirty="0" smtClean="0"/>
              <a:t>(Devil Mountain Lakes)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304256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latin typeface="+mn-ea"/>
              </a:rPr>
              <a:t>2011</a:t>
            </a:r>
            <a:r>
              <a:rPr lang="ko-KR" altLang="en-US" sz="2200" dirty="0" smtClean="0">
                <a:latin typeface="+mn-ea"/>
              </a:rPr>
              <a:t>년 </a:t>
            </a:r>
            <a:r>
              <a:rPr lang="en-US" altLang="ko-KR" sz="2200" dirty="0" smtClean="0">
                <a:latin typeface="+mn-ea"/>
              </a:rPr>
              <a:t>8</a:t>
            </a:r>
            <a:r>
              <a:rPr lang="ko-KR" altLang="en-US" sz="2200" dirty="0" smtClean="0">
                <a:latin typeface="+mn-ea"/>
              </a:rPr>
              <a:t>월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러시아는 베링해협 밑으로 알래스카와 러시아를 잇는 세계 최장의</a:t>
            </a:r>
            <a:r>
              <a:rPr lang="en-US" altLang="ko-KR" sz="2200" dirty="0" smtClean="0">
                <a:latin typeface="+mn-ea"/>
              </a:rPr>
              <a:t>(103</a:t>
            </a:r>
            <a:r>
              <a:rPr lang="ko-KR" altLang="en-US" sz="2200" dirty="0" smtClean="0">
                <a:latin typeface="+mn-ea"/>
              </a:rPr>
              <a:t> </a:t>
            </a:r>
            <a:r>
              <a:rPr lang="en-US" altLang="ko-KR" sz="2200" dirty="0" smtClean="0">
                <a:latin typeface="+mn-ea"/>
              </a:rPr>
              <a:t>km)</a:t>
            </a:r>
            <a:r>
              <a:rPr lang="ko-KR" altLang="en-US" sz="2200" dirty="0" smtClean="0">
                <a:latin typeface="+mn-ea"/>
              </a:rPr>
              <a:t> 터널을 건설하여 철로 운행 계획을 밝힘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55298" name="Picture 2" descr="http://farm3.staticflickr.com/2672/4188367128_f99626c91f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14954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불칸아이펠</a:t>
            </a:r>
            <a:r>
              <a:rPr lang="en-US" altLang="ko-KR" dirty="0" smtClean="0"/>
              <a:t>(Vulkaneifel)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5122912" cy="4824536"/>
          </a:xfrm>
        </p:spPr>
        <p:txBody>
          <a:bodyPr>
            <a:normAutofit/>
          </a:bodyPr>
          <a:lstStyle/>
          <a:p>
            <a:r>
              <a:rPr lang="ko-KR" altLang="en-US" sz="2200" dirty="0" smtClean="0">
                <a:latin typeface="+mn-ea"/>
              </a:rPr>
              <a:t>신생대 제</a:t>
            </a:r>
            <a:r>
              <a:rPr lang="en-US" altLang="ko-KR" sz="2200" dirty="0" smtClean="0">
                <a:latin typeface="+mn-ea"/>
              </a:rPr>
              <a:t>3</a:t>
            </a:r>
            <a:r>
              <a:rPr lang="ko-KR" altLang="en-US" sz="2200" dirty="0" smtClean="0">
                <a:latin typeface="+mn-ea"/>
              </a:rPr>
              <a:t>기와 제</a:t>
            </a:r>
            <a:r>
              <a:rPr lang="en-US" altLang="ko-KR" sz="2200" dirty="0" smtClean="0">
                <a:latin typeface="+mn-ea"/>
              </a:rPr>
              <a:t>4</a:t>
            </a:r>
            <a:r>
              <a:rPr lang="ko-KR" altLang="en-US" sz="2200" dirty="0" smtClean="0">
                <a:latin typeface="+mn-ea"/>
              </a:rPr>
              <a:t>기 동안 독일의 아이펠 지역은 </a:t>
            </a:r>
            <a:r>
              <a:rPr lang="ko-KR" altLang="en-US" sz="2200" dirty="0" err="1" smtClean="0">
                <a:latin typeface="+mn-ea"/>
              </a:rPr>
              <a:t>열점</a:t>
            </a:r>
            <a:r>
              <a:rPr lang="en-US" altLang="ko-KR" sz="2200" dirty="0" smtClean="0">
                <a:latin typeface="+mn-ea"/>
              </a:rPr>
              <a:t>(hot spot)</a:t>
            </a:r>
            <a:r>
              <a:rPr lang="ko-KR" altLang="en-US" sz="2200" dirty="0" smtClean="0">
                <a:latin typeface="+mn-ea"/>
              </a:rPr>
              <a:t>의 작용에 의해</a:t>
            </a:r>
            <a:r>
              <a:rPr lang="en-US" altLang="ko-KR" sz="2200" dirty="0" smtClean="0">
                <a:latin typeface="+mn-ea"/>
              </a:rPr>
              <a:t> </a:t>
            </a:r>
            <a:r>
              <a:rPr lang="ko-KR" altLang="en-US" sz="2200" dirty="0" smtClean="0">
                <a:latin typeface="+mn-ea"/>
              </a:rPr>
              <a:t>화산활동이 활발히 일어났다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이 지역에 분포하는 약 </a:t>
            </a:r>
            <a:r>
              <a:rPr lang="en-US" altLang="ko-KR" sz="2200" dirty="0" smtClean="0">
                <a:latin typeface="+mn-ea"/>
              </a:rPr>
              <a:t>350</a:t>
            </a:r>
            <a:r>
              <a:rPr lang="ko-KR" altLang="en-US" sz="2200" dirty="0" smtClean="0">
                <a:latin typeface="+mn-ea"/>
              </a:rPr>
              <a:t>여 개의 화산 중 </a:t>
            </a:r>
            <a:r>
              <a:rPr lang="en-US" altLang="ko-KR" sz="2200" dirty="0" smtClean="0">
                <a:latin typeface="+mn-ea"/>
              </a:rPr>
              <a:t>74</a:t>
            </a:r>
            <a:r>
              <a:rPr lang="ko-KR" altLang="en-US" sz="2200" dirty="0" smtClean="0">
                <a:latin typeface="+mn-ea"/>
              </a:rPr>
              <a:t>개가 마르로 확인되고 있다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이러한 화산지형의 특성으로 인해 불칸아이펠은 </a:t>
            </a:r>
            <a:r>
              <a:rPr lang="ko-KR" altLang="en-US" sz="2200" b="1" dirty="0" smtClean="0">
                <a:solidFill>
                  <a:srgbClr val="0000FF"/>
                </a:solidFill>
                <a:latin typeface="+mn-ea"/>
              </a:rPr>
              <a:t>마르형 화산의 세계적 표식지</a:t>
            </a:r>
            <a:r>
              <a:rPr lang="ko-KR" altLang="en-US" sz="2200" dirty="0" smtClean="0">
                <a:latin typeface="+mn-ea"/>
              </a:rPr>
              <a:t>로 인정받고 있다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10" name="Picture 2" descr="http://www.globalgeopark.org/Portals/1/Geopark%20Tourism/0092-tourism-Vulkaneifel-German-Ma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491880" cy="2622334"/>
          </a:xfrm>
          <a:prstGeom prst="rect">
            <a:avLst/>
          </a:prstGeom>
          <a:noFill/>
        </p:spPr>
      </p:pic>
      <p:pic>
        <p:nvPicPr>
          <p:cNvPr id="11" name="Picture 2" descr="http://www.ahg.de/AHG/Standorte/Daun_Rosenberg/Datencontainer/Bilder_Rosenberg/Landschaftsaufnahmen/Ma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03872"/>
            <a:ext cx="3491880" cy="2617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불칸아이펠</a:t>
            </a:r>
            <a:r>
              <a:rPr lang="en-US" altLang="ko-KR" dirty="0" smtClean="0"/>
              <a:t>(Vulkaneifel)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448272"/>
          </a:xfrm>
        </p:spPr>
        <p:txBody>
          <a:bodyPr>
            <a:normAutofit/>
          </a:bodyPr>
          <a:lstStyle/>
          <a:p>
            <a:r>
              <a:rPr lang="ko-KR" altLang="en-US" sz="2200" dirty="0" smtClean="0">
                <a:latin typeface="+mn-ea"/>
              </a:rPr>
              <a:t>불칸아이펠의 </a:t>
            </a:r>
            <a:r>
              <a:rPr lang="en-US" altLang="ko-KR" sz="2200" dirty="0" smtClean="0">
                <a:latin typeface="+mn-ea"/>
              </a:rPr>
              <a:t>350</a:t>
            </a:r>
            <a:r>
              <a:rPr lang="ko-KR" altLang="en-US" sz="2200" dirty="0" smtClean="0">
                <a:latin typeface="+mn-ea"/>
              </a:rPr>
              <a:t>여 개 화산 중 약 </a:t>
            </a:r>
            <a:r>
              <a:rPr lang="en-US" altLang="ko-KR" sz="2200" dirty="0" smtClean="0">
                <a:latin typeface="+mn-ea"/>
              </a:rPr>
              <a:t>270</a:t>
            </a:r>
            <a:r>
              <a:rPr lang="ko-KR" altLang="en-US" sz="2200" dirty="0" smtClean="0">
                <a:latin typeface="+mn-ea"/>
              </a:rPr>
              <a:t>개의 화산은 </a:t>
            </a:r>
            <a:r>
              <a:rPr lang="en-US" altLang="ko-KR" sz="2200" dirty="0" smtClean="0">
                <a:latin typeface="+mn-ea"/>
              </a:rPr>
              <a:t>1</a:t>
            </a:r>
            <a:r>
              <a:rPr lang="ko-KR" altLang="en-US" sz="2200" dirty="0" smtClean="0">
                <a:latin typeface="+mn-ea"/>
              </a:rPr>
              <a:t>만년 이내에 활동한 화산들로서 향후 화산활동이 재개할 가능성이 높은 것으로 평가되고 있다</a:t>
            </a:r>
            <a:r>
              <a:rPr lang="en-US" altLang="ko-KR" sz="2200" dirty="0" smtClean="0">
                <a:latin typeface="+mn-ea"/>
              </a:rPr>
              <a:t>.</a:t>
            </a:r>
          </a:p>
          <a:p>
            <a:r>
              <a:rPr lang="ko-KR" altLang="en-US" sz="2200" dirty="0" smtClean="0">
                <a:latin typeface="+mn-ea"/>
              </a:rPr>
              <a:t>이 지역의 대표적인 마르인 </a:t>
            </a:r>
            <a:r>
              <a:rPr lang="ko-KR" altLang="en-US" sz="2200" dirty="0" err="1" smtClean="0">
                <a:latin typeface="+mn-ea"/>
              </a:rPr>
              <a:t>라허제</a:t>
            </a:r>
            <a:r>
              <a:rPr lang="en-US" altLang="ko-KR" sz="2200" dirty="0" smtClean="0">
                <a:latin typeface="+mn-ea"/>
              </a:rPr>
              <a:t>(</a:t>
            </a:r>
            <a:r>
              <a:rPr lang="en-US" altLang="ko-KR" sz="2200" dirty="0" err="1" smtClean="0">
                <a:latin typeface="+mn-ea"/>
              </a:rPr>
              <a:t>Laacher</a:t>
            </a:r>
            <a:r>
              <a:rPr lang="en-US" altLang="ko-KR" sz="2200" dirty="0" smtClean="0">
                <a:latin typeface="+mn-ea"/>
              </a:rPr>
              <a:t> See)</a:t>
            </a:r>
            <a:r>
              <a:rPr lang="ko-KR" altLang="en-US" sz="2200" dirty="0" smtClean="0">
                <a:latin typeface="+mn-ea"/>
              </a:rPr>
              <a:t> 분화구도 약 </a:t>
            </a:r>
            <a:r>
              <a:rPr lang="en-US" altLang="ko-KR" sz="2200" dirty="0" smtClean="0">
                <a:latin typeface="+mn-ea"/>
              </a:rPr>
              <a:t>1</a:t>
            </a:r>
            <a:r>
              <a:rPr lang="ko-KR" altLang="en-US" sz="2200" dirty="0" smtClean="0">
                <a:latin typeface="+mn-ea"/>
              </a:rPr>
              <a:t>만년 전에 분출하여 유럽 전역에 화산재를 뿌렸다</a:t>
            </a:r>
            <a:r>
              <a:rPr lang="en-US" altLang="ko-KR" sz="2200" dirty="0" smtClean="0">
                <a:latin typeface="+mn-ea"/>
              </a:rPr>
              <a:t>.</a:t>
            </a:r>
          </a:p>
        </p:txBody>
      </p:sp>
      <p:pic>
        <p:nvPicPr>
          <p:cNvPr id="1026" name="Picture 2" descr="http://upload.wikimedia.org/wikipedia/commons/4/4f/Panorama_Laacher_See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9144000" cy="22902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6186605"/>
            <a:ext cx="381642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독일의 </a:t>
            </a:r>
            <a:r>
              <a:rPr lang="ko-KR" altLang="en-US" dirty="0" err="1" smtClean="0"/>
              <a:t>라허제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Laacher</a:t>
            </a:r>
            <a:r>
              <a:rPr lang="en-US" altLang="ko-KR" dirty="0" smtClean="0"/>
              <a:t> See)</a:t>
            </a:r>
            <a:r>
              <a:rPr lang="ko-KR" altLang="en-US" dirty="0" smtClean="0"/>
              <a:t> 분화구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517</TotalTime>
  <Words>1118</Words>
  <Application>Microsoft Office PowerPoint</Application>
  <PresentationFormat>화면 슬라이드 쇼(4:3)</PresentationFormat>
  <Paragraphs>82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도시</vt:lpstr>
      <vt:lpstr>해외의 마르형 화산의 사례와 하논분화구의 복원 방향</vt:lpstr>
      <vt:lpstr>마르(maar)란?</vt:lpstr>
      <vt:lpstr>마르(maar)란?</vt:lpstr>
      <vt:lpstr>데블 마운틴 레이크스(Devil Mountain Lakes)</vt:lpstr>
      <vt:lpstr>데블 마운틴 레이크스(Devil Mountain Lakes)</vt:lpstr>
      <vt:lpstr>데블 마운틴 레이크스(Devil Mountain Lakes)</vt:lpstr>
      <vt:lpstr>데블 마운틴 레이크스(Devil Mountain Lakes)</vt:lpstr>
      <vt:lpstr>불칸아이펠(Vulkaneifel)</vt:lpstr>
      <vt:lpstr>불칸아이펠(Vulkaneifel)</vt:lpstr>
      <vt:lpstr>불칸아이펠(Vulkaneifel)</vt:lpstr>
      <vt:lpstr>불칸아이펠(Vulkaneifel)</vt:lpstr>
      <vt:lpstr>불칸아이펠(Vulkaneifel)</vt:lpstr>
      <vt:lpstr>쥬니 솔트레이크(Zuñi Salt Lake)</vt:lpstr>
      <vt:lpstr>쥬니 솔트레이크(Zuñi Salt Lake)</vt:lpstr>
      <vt:lpstr>쥬니 솔트레이크(Zuñi Salt Lake)</vt:lpstr>
      <vt:lpstr>킬본 홀(Kilbourne Hole)</vt:lpstr>
      <vt:lpstr>레이크 니오스(Lake Nyos)</vt:lpstr>
      <vt:lpstr>레이크 니오스(Lake Nyos)</vt:lpstr>
      <vt:lpstr>레이크 니오스(Lake Nyos)</vt:lpstr>
      <vt:lpstr>팔리-아이크 분화구(Pali-Aike Crater)</vt:lpstr>
      <vt:lpstr>팔리-아이크 분화구(Pali-Aike Crater)</vt:lpstr>
      <vt:lpstr>요약 및 결론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해외 마르형 화산의 사례와  하논분화구의 복원 방향</dc:title>
  <dc:creator>Y.K. Sohn</dc:creator>
  <cp:lastModifiedBy>Y.K. Sohn</cp:lastModifiedBy>
  <cp:revision>60</cp:revision>
  <dcterms:created xsi:type="dcterms:W3CDTF">2011-12-03T06:31:06Z</dcterms:created>
  <dcterms:modified xsi:type="dcterms:W3CDTF">2011-12-07T07:53:45Z</dcterms:modified>
</cp:coreProperties>
</file>